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x="18288000" cy="10287000"/>
  <p:notesSz cx="6858000" cy="9144000"/>
  <p:embeddedFontLst>
    <p:embeddedFont>
      <p:font typeface="Anton" charset="1" panose="00000500000000000000"/>
      <p:regular r:id="rId29"/>
    </p:embeddedFont>
    <p:embeddedFont>
      <p:font typeface="Poppins" charset="1" panose="00000500000000000000"/>
      <p:regular r:id="rId30"/>
    </p:embeddedFont>
    <p:embeddedFont>
      <p:font typeface="Canva Sans Bold" charset="1" panose="020B0803030501040103"/>
      <p:regular r:id="rId31"/>
    </p:embeddedFont>
    <p:embeddedFont>
      <p:font typeface="Canva Sans" charset="1" panose="020B0503030501040103"/>
      <p:regular r:id="rId32"/>
    </p:embeddedFont>
    <p:embeddedFont>
      <p:font typeface="Poppins Bold" charset="1" panose="00000800000000000000"/>
      <p:regular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31" Target="fonts/font31.fntdata" Type="http://schemas.openxmlformats.org/officeDocument/2006/relationships/font"/><Relationship Id="rId32" Target="fonts/font32.fntdata" Type="http://schemas.openxmlformats.org/officeDocument/2006/relationships/font"/><Relationship Id="rId33" Target="fonts/font33.fntdata" Type="http://schemas.openxmlformats.org/officeDocument/2006/relationships/font"/><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8.png" Type="http://schemas.openxmlformats.org/officeDocument/2006/relationships/image"/><Relationship Id="rId6" Target="../media/image9.png" Type="http://schemas.openxmlformats.org/officeDocument/2006/relationships/image"/><Relationship Id="rId7" Target="../media/image16.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8.png" Type="http://schemas.openxmlformats.org/officeDocument/2006/relationships/image"/><Relationship Id="rId6" Target="../media/image17.png" Type="http://schemas.openxmlformats.org/officeDocument/2006/relationships/image"/><Relationship Id="rId7" Target="../media/image18.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19.png" Type="http://schemas.openxmlformats.org/officeDocument/2006/relationships/image"/><Relationship Id="rId4" Target="../media/image20.svg" Type="http://schemas.openxmlformats.org/officeDocument/2006/relationships/image"/><Relationship Id="rId5" Target="../media/image8.png" Type="http://schemas.openxmlformats.org/officeDocument/2006/relationships/image"/><Relationship Id="rId6" Target="../media/image21.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8.png" Type="http://schemas.openxmlformats.org/officeDocument/2006/relationships/image"/><Relationship Id="rId6" Target="../media/image22.png" Type="http://schemas.openxmlformats.org/officeDocument/2006/relationships/image"/><Relationship Id="rId7" Target="../media/image23.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8.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8.png" Type="http://schemas.openxmlformats.org/officeDocument/2006/relationships/image"/><Relationship Id="rId6" Target="../media/image24.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8.png" Type="http://schemas.openxmlformats.org/officeDocument/2006/relationships/image"/><Relationship Id="rId6" Target="../media/image9.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8.png" Type="http://schemas.openxmlformats.org/officeDocument/2006/relationships/image"/><Relationship Id="rId6" Target="../media/image9.png" Type="http://schemas.openxmlformats.org/officeDocument/2006/relationships/image"/><Relationship Id="rId7" Target="../media/image25.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8.png" Type="http://schemas.openxmlformats.org/officeDocument/2006/relationships/image"/><Relationship Id="rId6" Target="../media/image9.png" Type="http://schemas.openxmlformats.org/officeDocument/2006/relationships/image"/><Relationship Id="rId7" Target="../media/image26.png" Type="http://schemas.openxmlformats.org/officeDocument/2006/relationships/image"/><Relationship Id="rId8" Target="../media/image27.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8.png" Type="http://schemas.openxmlformats.org/officeDocument/2006/relationships/image"/><Relationship Id="rId6" Target="../media/image9.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8.png" Type="http://schemas.openxmlformats.org/officeDocument/2006/relationships/image"/><Relationship Id="rId6" Target="../media/image28.png" Type="http://schemas.openxmlformats.org/officeDocument/2006/relationships/image"/><Relationship Id="rId7" Target="../media/image29.svg" Type="http://schemas.openxmlformats.org/officeDocument/2006/relationships/image"/><Relationship Id="rId8" Target="../media/image30.png" Type="http://schemas.openxmlformats.org/officeDocument/2006/relationships/image"/><Relationship Id="rId9" Target="../media/image31.sv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6.png" Type="http://schemas.openxmlformats.org/officeDocument/2006/relationships/image"/><Relationship Id="rId6" Target="../media/image7.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8.png" Type="http://schemas.openxmlformats.org/officeDocument/2006/relationships/image"/><Relationship Id="rId6" Target="../media/image9.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8.png" Type="http://schemas.openxmlformats.org/officeDocument/2006/relationships/image"/><Relationship Id="rId6" Target="../media/image9.png" Type="http://schemas.openxmlformats.org/officeDocument/2006/relationships/image"/><Relationship Id="rId7" Target="../media/image10.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8.png" Type="http://schemas.openxmlformats.org/officeDocument/2006/relationships/image"/><Relationship Id="rId6" Target="../media/image9.png" Type="http://schemas.openxmlformats.org/officeDocument/2006/relationships/image"/><Relationship Id="rId7" Target="../media/image11.png" Type="http://schemas.openxmlformats.org/officeDocument/2006/relationships/image"/><Relationship Id="rId8" Target="../media/image12.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8.png" Type="http://schemas.openxmlformats.org/officeDocument/2006/relationships/image"/><Relationship Id="rId6" Target="../media/image9.png" Type="http://schemas.openxmlformats.org/officeDocument/2006/relationships/image"/><Relationship Id="rId7" Target="../media/image13.png" Type="http://schemas.openxmlformats.org/officeDocument/2006/relationships/image"/><Relationship Id="rId8" Target="../media/image14.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8.png" Type="http://schemas.openxmlformats.org/officeDocument/2006/relationships/image"/><Relationship Id="rId6" Target="../media/image9.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8.png" Type="http://schemas.openxmlformats.org/officeDocument/2006/relationships/image"/><Relationship Id="rId6" Target="../media/image9.png" Type="http://schemas.openxmlformats.org/officeDocument/2006/relationships/image"/><Relationship Id="rId7" Target="../media/image15.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83416" r="0" b="-83416"/>
            </a:stretch>
          </a:blipFill>
        </p:spPr>
      </p:sp>
      <p:sp>
        <p:nvSpPr>
          <p:cNvPr name="Freeform 3" id="3"/>
          <p:cNvSpPr/>
          <p:nvPr/>
        </p:nvSpPr>
        <p:spPr>
          <a:xfrm flipH="false" flipV="false" rot="0">
            <a:off x="4119211" y="239233"/>
            <a:ext cx="9808535" cy="9808535"/>
          </a:xfrm>
          <a:custGeom>
            <a:avLst/>
            <a:gdLst/>
            <a:ahLst/>
            <a:cxnLst/>
            <a:rect r="r" b="b" t="t" l="l"/>
            <a:pathLst>
              <a:path h="9808535" w="9808535">
                <a:moveTo>
                  <a:pt x="0" y="0"/>
                </a:moveTo>
                <a:lnTo>
                  <a:pt x="9808535" y="0"/>
                </a:lnTo>
                <a:lnTo>
                  <a:pt x="9808535" y="9808534"/>
                </a:lnTo>
                <a:lnTo>
                  <a:pt x="0" y="9808534"/>
                </a:lnTo>
                <a:lnTo>
                  <a:pt x="0" y="0"/>
                </a:lnTo>
                <a:close/>
              </a:path>
            </a:pathLst>
          </a:custGeom>
          <a:blipFill>
            <a:blip r:embed="rId3">
              <a:alphaModFix amt="40000"/>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2212719" y="2572752"/>
            <a:ext cx="11356719" cy="5141496"/>
          </a:xfrm>
          <a:custGeom>
            <a:avLst/>
            <a:gdLst/>
            <a:ahLst/>
            <a:cxnLst/>
            <a:rect r="r" b="b" t="t" l="l"/>
            <a:pathLst>
              <a:path h="5141496" w="11356719">
                <a:moveTo>
                  <a:pt x="0" y="0"/>
                </a:moveTo>
                <a:lnTo>
                  <a:pt x="11356719" y="0"/>
                </a:lnTo>
                <a:lnTo>
                  <a:pt x="11356719" y="5141496"/>
                </a:lnTo>
                <a:lnTo>
                  <a:pt x="0" y="5141496"/>
                </a:lnTo>
                <a:lnTo>
                  <a:pt x="0" y="0"/>
                </a:lnTo>
                <a:close/>
              </a:path>
            </a:pathLst>
          </a:custGeom>
          <a:blipFill>
            <a:blip r:embed="rId5">
              <a:alphaModFix amt="70000"/>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true" flipV="false" rot="0">
            <a:off x="9023478" y="2572752"/>
            <a:ext cx="11356719" cy="5141496"/>
          </a:xfrm>
          <a:custGeom>
            <a:avLst/>
            <a:gdLst/>
            <a:ahLst/>
            <a:cxnLst/>
            <a:rect r="r" b="b" t="t" l="l"/>
            <a:pathLst>
              <a:path h="5141496" w="11356719">
                <a:moveTo>
                  <a:pt x="11356720" y="0"/>
                </a:moveTo>
                <a:lnTo>
                  <a:pt x="0" y="0"/>
                </a:lnTo>
                <a:lnTo>
                  <a:pt x="0" y="5141496"/>
                </a:lnTo>
                <a:lnTo>
                  <a:pt x="11356720" y="5141496"/>
                </a:lnTo>
                <a:lnTo>
                  <a:pt x="11356720" y="0"/>
                </a:lnTo>
                <a:close/>
              </a:path>
            </a:pathLst>
          </a:custGeom>
          <a:blipFill>
            <a:blip r:embed="rId5">
              <a:alphaModFix amt="70000"/>
              <a:extLst>
                <a:ext uri="{96DAC541-7B7A-43D3-8B79-37D633B846F1}">
                  <asvg:svgBlip xmlns:asvg="http://schemas.microsoft.com/office/drawing/2016/SVG/main" r:embed="rId6"/>
                </a:ext>
              </a:extLst>
            </a:blip>
            <a:stretch>
              <a:fillRect l="0" t="0" r="0" b="0"/>
            </a:stretch>
          </a:blipFill>
        </p:spPr>
      </p:sp>
      <p:sp>
        <p:nvSpPr>
          <p:cNvPr name="TextBox 6" id="6"/>
          <p:cNvSpPr txBox="true"/>
          <p:nvPr/>
        </p:nvSpPr>
        <p:spPr>
          <a:xfrm rot="0">
            <a:off x="1191177" y="697799"/>
            <a:ext cx="16486397" cy="1524105"/>
          </a:xfrm>
          <a:prstGeom prst="rect">
            <a:avLst/>
          </a:prstGeom>
        </p:spPr>
        <p:txBody>
          <a:bodyPr anchor="t" rtlCol="false" tIns="0" lIns="0" bIns="0" rIns="0">
            <a:spAutoFit/>
          </a:bodyPr>
          <a:lstStyle/>
          <a:p>
            <a:pPr algn="ctr">
              <a:lnSpc>
                <a:spcPts val="12593"/>
              </a:lnSpc>
            </a:pPr>
            <a:r>
              <a:rPr lang="en-US" sz="8995">
                <a:solidFill>
                  <a:srgbClr val="FFFFFF"/>
                </a:solidFill>
                <a:latin typeface="Anton"/>
                <a:ea typeface="Anton"/>
                <a:cs typeface="Anton"/>
                <a:sym typeface="Anton"/>
              </a:rPr>
              <a:t>NIRAKULA TECHNOLGIES PVT.LTD</a:t>
            </a:r>
          </a:p>
        </p:txBody>
      </p:sp>
      <p:sp>
        <p:nvSpPr>
          <p:cNvPr name="TextBox 7" id="7"/>
          <p:cNvSpPr txBox="true"/>
          <p:nvPr/>
        </p:nvSpPr>
        <p:spPr>
          <a:xfrm rot="0">
            <a:off x="6364428" y="4786059"/>
            <a:ext cx="5318100" cy="600583"/>
          </a:xfrm>
          <a:prstGeom prst="rect">
            <a:avLst/>
          </a:prstGeom>
        </p:spPr>
        <p:txBody>
          <a:bodyPr anchor="t" rtlCol="false" tIns="0" lIns="0" bIns="0" rIns="0">
            <a:spAutoFit/>
          </a:bodyPr>
          <a:lstStyle/>
          <a:p>
            <a:pPr algn="ctr">
              <a:lnSpc>
                <a:spcPts val="4736"/>
              </a:lnSpc>
            </a:pPr>
            <a:r>
              <a:rPr lang="en-US" sz="3200" spc="742">
                <a:solidFill>
                  <a:srgbClr val="FFFFFF"/>
                </a:solidFill>
                <a:latin typeface="Poppins"/>
                <a:ea typeface="Poppins"/>
                <a:cs typeface="Poppins"/>
                <a:sym typeface="Poppins"/>
              </a:rPr>
              <a:t>PRESENTS </a:t>
            </a:r>
          </a:p>
        </p:txBody>
      </p:sp>
      <p:sp>
        <p:nvSpPr>
          <p:cNvPr name="TextBox 8" id="8"/>
          <p:cNvSpPr txBox="true"/>
          <p:nvPr/>
        </p:nvSpPr>
        <p:spPr>
          <a:xfrm rot="0">
            <a:off x="4062799" y="7223076"/>
            <a:ext cx="9921360" cy="887095"/>
          </a:xfrm>
          <a:prstGeom prst="rect">
            <a:avLst/>
          </a:prstGeom>
        </p:spPr>
        <p:txBody>
          <a:bodyPr anchor="t" rtlCol="false" tIns="0" lIns="0" bIns="0" rIns="0">
            <a:spAutoFit/>
          </a:bodyPr>
          <a:lstStyle/>
          <a:p>
            <a:pPr algn="ctr">
              <a:lnSpc>
                <a:spcPts val="7279"/>
              </a:lnSpc>
            </a:pPr>
            <a:r>
              <a:rPr lang="en-US" sz="5199" b="true">
                <a:solidFill>
                  <a:srgbClr val="FFFFFF"/>
                </a:solidFill>
                <a:latin typeface="Canva Sans Bold"/>
                <a:ea typeface="Canva Sans Bold"/>
                <a:cs typeface="Canva Sans Bold"/>
                <a:sym typeface="Canva Sans Bold"/>
              </a:rPr>
              <a:t>SPT(Student Payment Tracker)</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83416" r="0" b="-83416"/>
            </a:stretch>
          </a:blipFill>
        </p:spPr>
      </p:sp>
      <p:sp>
        <p:nvSpPr>
          <p:cNvPr name="Freeform 3" id="3"/>
          <p:cNvSpPr/>
          <p:nvPr/>
        </p:nvSpPr>
        <p:spPr>
          <a:xfrm flipH="false" flipV="false" rot="0">
            <a:off x="4239733" y="239233"/>
            <a:ext cx="9808535" cy="9808535"/>
          </a:xfrm>
          <a:custGeom>
            <a:avLst/>
            <a:gdLst/>
            <a:ahLst/>
            <a:cxnLst/>
            <a:rect r="r" b="b" t="t" l="l"/>
            <a:pathLst>
              <a:path h="9808535" w="9808535">
                <a:moveTo>
                  <a:pt x="0" y="0"/>
                </a:moveTo>
                <a:lnTo>
                  <a:pt x="9808534" y="0"/>
                </a:lnTo>
                <a:lnTo>
                  <a:pt x="9808534" y="9808534"/>
                </a:lnTo>
                <a:lnTo>
                  <a:pt x="0" y="9808534"/>
                </a:lnTo>
                <a:lnTo>
                  <a:pt x="0" y="0"/>
                </a:lnTo>
                <a:close/>
              </a:path>
            </a:pathLst>
          </a:custGeom>
          <a:blipFill>
            <a:blip r:embed="rId3">
              <a:alphaModFix amt="40000"/>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1338189">
            <a:off x="9296123" y="7600579"/>
            <a:ext cx="10971442" cy="3744046"/>
          </a:xfrm>
          <a:custGeom>
            <a:avLst/>
            <a:gdLst/>
            <a:ahLst/>
            <a:cxnLst/>
            <a:rect r="r" b="b" t="t" l="l"/>
            <a:pathLst>
              <a:path h="3744046" w="10971442">
                <a:moveTo>
                  <a:pt x="0" y="0"/>
                </a:moveTo>
                <a:lnTo>
                  <a:pt x="10971443" y="0"/>
                </a:lnTo>
                <a:lnTo>
                  <a:pt x="10971443" y="3744047"/>
                </a:lnTo>
                <a:lnTo>
                  <a:pt x="0" y="3744047"/>
                </a:lnTo>
                <a:lnTo>
                  <a:pt x="0" y="0"/>
                </a:lnTo>
                <a:close/>
              </a:path>
            </a:pathLst>
          </a:custGeom>
          <a:blipFill>
            <a:blip r:embed="rId5"/>
            <a:stretch>
              <a:fillRect l="0" t="0" r="0" b="0"/>
            </a:stretch>
          </a:blipFill>
        </p:spPr>
      </p:sp>
      <p:sp>
        <p:nvSpPr>
          <p:cNvPr name="Freeform 5" id="5"/>
          <p:cNvSpPr/>
          <p:nvPr/>
        </p:nvSpPr>
        <p:spPr>
          <a:xfrm flipH="false" flipV="false" rot="1133710">
            <a:off x="-1549964" y="-2305946"/>
            <a:ext cx="6020252" cy="6023259"/>
          </a:xfrm>
          <a:custGeom>
            <a:avLst/>
            <a:gdLst/>
            <a:ahLst/>
            <a:cxnLst/>
            <a:rect r="r" b="b" t="t" l="l"/>
            <a:pathLst>
              <a:path h="6023259" w="6020252">
                <a:moveTo>
                  <a:pt x="0" y="0"/>
                </a:moveTo>
                <a:lnTo>
                  <a:pt x="6020252" y="0"/>
                </a:lnTo>
                <a:lnTo>
                  <a:pt x="6020252" y="6023259"/>
                </a:lnTo>
                <a:lnTo>
                  <a:pt x="0" y="6023259"/>
                </a:lnTo>
                <a:lnTo>
                  <a:pt x="0" y="0"/>
                </a:lnTo>
                <a:close/>
              </a:path>
            </a:pathLst>
          </a:custGeom>
          <a:blipFill>
            <a:blip r:embed="rId6"/>
            <a:stretch>
              <a:fillRect l="0" t="0" r="0" b="0"/>
            </a:stretch>
          </a:blipFill>
        </p:spPr>
      </p:sp>
      <p:grpSp>
        <p:nvGrpSpPr>
          <p:cNvPr name="Group 6" id="6"/>
          <p:cNvGrpSpPr/>
          <p:nvPr/>
        </p:nvGrpSpPr>
        <p:grpSpPr>
          <a:xfrm rot="0">
            <a:off x="3405083" y="4529816"/>
            <a:ext cx="12285954" cy="5413421"/>
            <a:chOff x="0" y="0"/>
            <a:chExt cx="1844679" cy="812800"/>
          </a:xfrm>
        </p:grpSpPr>
        <p:sp>
          <p:nvSpPr>
            <p:cNvPr name="Freeform 7" id="7"/>
            <p:cNvSpPr/>
            <p:nvPr/>
          </p:nvSpPr>
          <p:spPr>
            <a:xfrm flipH="false" flipV="false" rot="0">
              <a:off x="0" y="0"/>
              <a:ext cx="1844679" cy="812800"/>
            </a:xfrm>
            <a:custGeom>
              <a:avLst/>
              <a:gdLst/>
              <a:ahLst/>
              <a:cxnLst/>
              <a:rect r="r" b="b" t="t" l="l"/>
              <a:pathLst>
                <a:path h="812800" w="1844679">
                  <a:moveTo>
                    <a:pt x="0" y="0"/>
                  </a:moveTo>
                  <a:lnTo>
                    <a:pt x="1844679" y="0"/>
                  </a:lnTo>
                  <a:lnTo>
                    <a:pt x="1844679" y="812800"/>
                  </a:lnTo>
                  <a:lnTo>
                    <a:pt x="0" y="812800"/>
                  </a:lnTo>
                  <a:close/>
                </a:path>
              </a:pathLst>
            </a:custGeom>
            <a:blipFill>
              <a:blip r:embed="rId7"/>
              <a:stretch>
                <a:fillRect l="0" t="-2766" r="0" b="-2766"/>
              </a:stretch>
            </a:blipFill>
          </p:spPr>
        </p:sp>
      </p:grpSp>
      <p:sp>
        <p:nvSpPr>
          <p:cNvPr name="TextBox 8" id="8"/>
          <p:cNvSpPr txBox="true"/>
          <p:nvPr/>
        </p:nvSpPr>
        <p:spPr>
          <a:xfrm rot="0">
            <a:off x="3405083" y="66675"/>
            <a:ext cx="12629944" cy="1349811"/>
          </a:xfrm>
          <a:prstGeom prst="rect">
            <a:avLst/>
          </a:prstGeom>
        </p:spPr>
        <p:txBody>
          <a:bodyPr anchor="t" rtlCol="false" tIns="0" lIns="0" bIns="0" rIns="0">
            <a:spAutoFit/>
          </a:bodyPr>
          <a:lstStyle/>
          <a:p>
            <a:pPr algn="ctr">
              <a:lnSpc>
                <a:spcPts val="10548"/>
              </a:lnSpc>
            </a:pPr>
            <a:r>
              <a:rPr lang="en-US" sz="9334">
                <a:solidFill>
                  <a:srgbClr val="FFFFFF"/>
                </a:solidFill>
                <a:latin typeface="Anton"/>
                <a:ea typeface="Anton"/>
                <a:cs typeface="Anton"/>
                <a:sym typeface="Anton"/>
              </a:rPr>
              <a:t>3 . STAFF LOGIN :</a:t>
            </a:r>
            <a:r>
              <a:rPr lang="en-US" sz="9334">
                <a:solidFill>
                  <a:srgbClr val="FFFFFF"/>
                </a:solidFill>
                <a:latin typeface="Anton"/>
                <a:ea typeface="Anton"/>
                <a:cs typeface="Anton"/>
                <a:sym typeface="Anton"/>
              </a:rPr>
              <a:t> </a:t>
            </a:r>
          </a:p>
        </p:txBody>
      </p:sp>
      <p:sp>
        <p:nvSpPr>
          <p:cNvPr name="TextBox 9" id="9"/>
          <p:cNvSpPr txBox="true"/>
          <p:nvPr/>
        </p:nvSpPr>
        <p:spPr>
          <a:xfrm rot="0">
            <a:off x="677800" y="1339628"/>
            <a:ext cx="16932400" cy="3803872"/>
          </a:xfrm>
          <a:prstGeom prst="rect">
            <a:avLst/>
          </a:prstGeom>
        </p:spPr>
        <p:txBody>
          <a:bodyPr anchor="t" rtlCol="false" tIns="0" lIns="0" bIns="0" rIns="0">
            <a:spAutoFit/>
          </a:bodyPr>
          <a:lstStyle/>
          <a:p>
            <a:pPr algn="l">
              <a:lnSpc>
                <a:spcPts val="4669"/>
              </a:lnSpc>
            </a:pPr>
            <a:r>
              <a:rPr lang="en-US" sz="3335" b="true">
                <a:solidFill>
                  <a:srgbClr val="FFFFFF"/>
                </a:solidFill>
                <a:latin typeface="Poppins Bold"/>
                <a:ea typeface="Poppins Bold"/>
                <a:cs typeface="Poppins Bold"/>
                <a:sym typeface="Poppins Bold"/>
              </a:rPr>
              <a:t> 3.1</a:t>
            </a:r>
            <a:r>
              <a:rPr lang="en-US" sz="3335">
                <a:solidFill>
                  <a:srgbClr val="FFFFFF"/>
                </a:solidFill>
                <a:latin typeface="Poppins"/>
                <a:ea typeface="Poppins"/>
                <a:cs typeface="Poppins"/>
                <a:sym typeface="Poppins"/>
              </a:rPr>
              <a:t> </a:t>
            </a:r>
            <a:r>
              <a:rPr lang="en-US" sz="3335" b="true">
                <a:solidFill>
                  <a:srgbClr val="FFFFFF"/>
                </a:solidFill>
                <a:latin typeface="Poppins Bold"/>
                <a:ea typeface="Poppins Bold"/>
                <a:cs typeface="Poppins Bold"/>
                <a:sym typeface="Poppins Bold"/>
              </a:rPr>
              <a:t>Tution Fee Staff</a:t>
            </a:r>
            <a:r>
              <a:rPr lang="en-US" sz="3335">
                <a:solidFill>
                  <a:srgbClr val="FFFFFF"/>
                </a:solidFill>
                <a:latin typeface="Poppins"/>
                <a:ea typeface="Poppins"/>
                <a:cs typeface="Poppins"/>
                <a:sym typeface="Poppins"/>
              </a:rPr>
              <a:t> :  It consists tution ,JNTUH , Admission, Scholarship fee monitoring . They have only facilities of viewing fees report . They are not able to manipulate any data , but they can update the fees of particular student from Fees Updations section in nav bar incase student forgot to update through his portal</a:t>
            </a:r>
          </a:p>
          <a:p>
            <a:pPr algn="l">
              <a:lnSpc>
                <a:spcPts val="3356"/>
              </a:lnSpc>
            </a:pPr>
            <a:r>
              <a:rPr lang="en-US" sz="2397">
                <a:solidFill>
                  <a:srgbClr val="FFFFFF"/>
                </a:solidFill>
                <a:latin typeface="Poppins"/>
                <a:ea typeface="Poppins"/>
                <a:cs typeface="Poppins"/>
                <a:sym typeface="Poppins"/>
              </a:rPr>
              <a:t>  </a:t>
            </a:r>
          </a:p>
          <a:p>
            <a:pPr algn="l">
              <a:lnSpc>
                <a:spcPts val="3356"/>
              </a:lnSpc>
            </a:pPr>
            <a:r>
              <a:rPr lang="en-US" sz="2397">
                <a:solidFill>
                  <a:srgbClr val="FFFFFF"/>
                </a:solidFill>
                <a:latin typeface="Poppins"/>
                <a:ea typeface="Poppins"/>
                <a:cs typeface="Poppins"/>
                <a:sym typeface="Poppins"/>
              </a:rPr>
              <a:t> </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83416" r="0" b="-83416"/>
            </a:stretch>
          </a:blipFill>
        </p:spPr>
      </p:sp>
      <p:sp>
        <p:nvSpPr>
          <p:cNvPr name="Freeform 3" id="3"/>
          <p:cNvSpPr/>
          <p:nvPr/>
        </p:nvSpPr>
        <p:spPr>
          <a:xfrm flipH="false" flipV="false" rot="0">
            <a:off x="4239733" y="239233"/>
            <a:ext cx="9808535" cy="9808535"/>
          </a:xfrm>
          <a:custGeom>
            <a:avLst/>
            <a:gdLst/>
            <a:ahLst/>
            <a:cxnLst/>
            <a:rect r="r" b="b" t="t" l="l"/>
            <a:pathLst>
              <a:path h="9808535" w="9808535">
                <a:moveTo>
                  <a:pt x="0" y="0"/>
                </a:moveTo>
                <a:lnTo>
                  <a:pt x="9808534" y="0"/>
                </a:lnTo>
                <a:lnTo>
                  <a:pt x="9808534" y="9808534"/>
                </a:lnTo>
                <a:lnTo>
                  <a:pt x="0" y="9808534"/>
                </a:lnTo>
                <a:lnTo>
                  <a:pt x="0" y="0"/>
                </a:lnTo>
                <a:close/>
              </a:path>
            </a:pathLst>
          </a:custGeom>
          <a:blipFill>
            <a:blip r:embed="rId3">
              <a:alphaModFix amt="40000"/>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1338189">
            <a:off x="9296123" y="7600579"/>
            <a:ext cx="10971442" cy="3744046"/>
          </a:xfrm>
          <a:custGeom>
            <a:avLst/>
            <a:gdLst/>
            <a:ahLst/>
            <a:cxnLst/>
            <a:rect r="r" b="b" t="t" l="l"/>
            <a:pathLst>
              <a:path h="3744046" w="10971442">
                <a:moveTo>
                  <a:pt x="0" y="0"/>
                </a:moveTo>
                <a:lnTo>
                  <a:pt x="10971443" y="0"/>
                </a:lnTo>
                <a:lnTo>
                  <a:pt x="10971443" y="3744047"/>
                </a:lnTo>
                <a:lnTo>
                  <a:pt x="0" y="3744047"/>
                </a:lnTo>
                <a:lnTo>
                  <a:pt x="0" y="0"/>
                </a:lnTo>
                <a:close/>
              </a:path>
            </a:pathLst>
          </a:custGeom>
          <a:blipFill>
            <a:blip r:embed="rId5"/>
            <a:stretch>
              <a:fillRect l="0" t="0" r="0" b="0"/>
            </a:stretch>
          </a:blipFill>
        </p:spPr>
      </p:sp>
      <p:grpSp>
        <p:nvGrpSpPr>
          <p:cNvPr name="Group 5" id="5"/>
          <p:cNvGrpSpPr/>
          <p:nvPr/>
        </p:nvGrpSpPr>
        <p:grpSpPr>
          <a:xfrm rot="0">
            <a:off x="2051479" y="2896682"/>
            <a:ext cx="6347698" cy="6886671"/>
            <a:chOff x="0" y="0"/>
            <a:chExt cx="901956" cy="978540"/>
          </a:xfrm>
        </p:grpSpPr>
        <p:sp>
          <p:nvSpPr>
            <p:cNvPr name="Freeform 6" id="6"/>
            <p:cNvSpPr/>
            <p:nvPr/>
          </p:nvSpPr>
          <p:spPr>
            <a:xfrm flipH="false" flipV="false" rot="0">
              <a:off x="0" y="0"/>
              <a:ext cx="901956" cy="978540"/>
            </a:xfrm>
            <a:custGeom>
              <a:avLst/>
              <a:gdLst/>
              <a:ahLst/>
              <a:cxnLst/>
              <a:rect r="r" b="b" t="t" l="l"/>
              <a:pathLst>
                <a:path h="978540" w="901956">
                  <a:moveTo>
                    <a:pt x="0" y="0"/>
                  </a:moveTo>
                  <a:lnTo>
                    <a:pt x="901956" y="0"/>
                  </a:lnTo>
                  <a:lnTo>
                    <a:pt x="901956" y="978540"/>
                  </a:lnTo>
                  <a:lnTo>
                    <a:pt x="0" y="978540"/>
                  </a:lnTo>
                  <a:close/>
                </a:path>
              </a:pathLst>
            </a:custGeom>
            <a:blipFill>
              <a:blip r:embed="rId6"/>
              <a:stretch>
                <a:fillRect l="-39847" t="0" r="-39847" b="0"/>
              </a:stretch>
            </a:blipFill>
          </p:spPr>
        </p:sp>
      </p:grpSp>
      <p:grpSp>
        <p:nvGrpSpPr>
          <p:cNvPr name="Group 7" id="7"/>
          <p:cNvGrpSpPr/>
          <p:nvPr/>
        </p:nvGrpSpPr>
        <p:grpSpPr>
          <a:xfrm rot="0">
            <a:off x="695941" y="384681"/>
            <a:ext cx="1051094" cy="1001824"/>
            <a:chOff x="0" y="0"/>
            <a:chExt cx="812800" cy="774700"/>
          </a:xfrm>
        </p:grpSpPr>
        <p:sp>
          <p:nvSpPr>
            <p:cNvPr name="Freeform 8" id="8"/>
            <p:cNvSpPr/>
            <p:nvPr/>
          </p:nvSpPr>
          <p:spPr>
            <a:xfrm flipH="false" flipV="false" rot="0">
              <a:off x="0" y="0"/>
              <a:ext cx="812800" cy="774700"/>
            </a:xfrm>
            <a:custGeom>
              <a:avLst/>
              <a:gdLst/>
              <a:ahLst/>
              <a:cxnLst/>
              <a:rect r="r" b="b" t="t" l="l"/>
              <a:pathLst>
                <a:path h="774700" w="812800">
                  <a:moveTo>
                    <a:pt x="406400" y="0"/>
                  </a:moveTo>
                  <a:lnTo>
                    <a:pt x="502338" y="295909"/>
                  </a:lnTo>
                  <a:lnTo>
                    <a:pt x="812800" y="295909"/>
                  </a:lnTo>
                  <a:lnTo>
                    <a:pt x="561631" y="478791"/>
                  </a:lnTo>
                  <a:lnTo>
                    <a:pt x="657569" y="774700"/>
                  </a:lnTo>
                  <a:lnTo>
                    <a:pt x="406400" y="591819"/>
                  </a:lnTo>
                  <a:lnTo>
                    <a:pt x="155231" y="774700"/>
                  </a:lnTo>
                  <a:lnTo>
                    <a:pt x="251169" y="478791"/>
                  </a:lnTo>
                  <a:lnTo>
                    <a:pt x="0" y="295909"/>
                  </a:lnTo>
                  <a:lnTo>
                    <a:pt x="310462" y="295909"/>
                  </a:lnTo>
                  <a:lnTo>
                    <a:pt x="406400" y="0"/>
                  </a:lnTo>
                  <a:close/>
                </a:path>
              </a:pathLst>
            </a:custGeom>
            <a:solidFill>
              <a:srgbClr val="FFDE59"/>
            </a:solidFill>
          </p:spPr>
        </p:sp>
        <p:sp>
          <p:nvSpPr>
            <p:cNvPr name="TextBox 9" id="9"/>
            <p:cNvSpPr txBox="true"/>
            <p:nvPr/>
          </p:nvSpPr>
          <p:spPr>
            <a:xfrm>
              <a:off x="228600" y="200025"/>
              <a:ext cx="355600" cy="409575"/>
            </a:xfrm>
            <a:prstGeom prst="rect">
              <a:avLst/>
            </a:prstGeom>
          </p:spPr>
          <p:txBody>
            <a:bodyPr anchor="ctr" rtlCol="false" tIns="50800" lIns="50800" bIns="50800" rIns="50800"/>
            <a:lstStyle/>
            <a:p>
              <a:pPr algn="ctr">
                <a:lnSpc>
                  <a:spcPts val="2800"/>
                </a:lnSpc>
              </a:pPr>
            </a:p>
          </p:txBody>
        </p:sp>
      </p:grpSp>
      <p:grpSp>
        <p:nvGrpSpPr>
          <p:cNvPr name="Group 10" id="10"/>
          <p:cNvGrpSpPr/>
          <p:nvPr/>
        </p:nvGrpSpPr>
        <p:grpSpPr>
          <a:xfrm rot="0">
            <a:off x="9912737" y="2896682"/>
            <a:ext cx="6886671" cy="6886671"/>
            <a:chOff x="0" y="0"/>
            <a:chExt cx="812800" cy="812800"/>
          </a:xfrm>
        </p:grpSpPr>
        <p:sp>
          <p:nvSpPr>
            <p:cNvPr name="Freeform 11" id="11"/>
            <p:cNvSpPr/>
            <p:nvPr/>
          </p:nvSpPr>
          <p:spPr>
            <a:xfrm flipH="false" flipV="false" rot="0">
              <a:off x="0" y="0"/>
              <a:ext cx="812800" cy="812800"/>
            </a:xfrm>
            <a:custGeom>
              <a:avLst/>
              <a:gdLst/>
              <a:ahLst/>
              <a:cxnLst/>
              <a:rect r="r" b="b" t="t" l="l"/>
              <a:pathLst>
                <a:path h="812800" w="812800">
                  <a:moveTo>
                    <a:pt x="0" y="0"/>
                  </a:moveTo>
                  <a:lnTo>
                    <a:pt x="812800" y="0"/>
                  </a:lnTo>
                  <a:lnTo>
                    <a:pt x="812800" y="812800"/>
                  </a:lnTo>
                  <a:lnTo>
                    <a:pt x="0" y="812800"/>
                  </a:lnTo>
                  <a:close/>
                </a:path>
              </a:pathLst>
            </a:custGeom>
            <a:blipFill>
              <a:blip r:embed="rId7"/>
              <a:stretch>
                <a:fillRect l="-36956" t="0" r="-36956" b="0"/>
              </a:stretch>
            </a:blipFill>
          </p:spPr>
        </p:sp>
      </p:grpSp>
      <p:sp>
        <p:nvSpPr>
          <p:cNvPr name="TextBox 12" id="12"/>
          <p:cNvSpPr txBox="true"/>
          <p:nvPr/>
        </p:nvSpPr>
        <p:spPr>
          <a:xfrm rot="0">
            <a:off x="2051479" y="327531"/>
            <a:ext cx="15207821" cy="2223769"/>
          </a:xfrm>
          <a:prstGeom prst="rect">
            <a:avLst/>
          </a:prstGeom>
        </p:spPr>
        <p:txBody>
          <a:bodyPr anchor="t" rtlCol="false" tIns="0" lIns="0" bIns="0" rIns="0">
            <a:spAutoFit/>
          </a:bodyPr>
          <a:lstStyle/>
          <a:p>
            <a:pPr algn="l">
              <a:lnSpc>
                <a:spcPts val="4480"/>
              </a:lnSpc>
            </a:pPr>
            <a:r>
              <a:rPr lang="en-US" sz="3200">
                <a:solidFill>
                  <a:srgbClr val="FFFFFF"/>
                </a:solidFill>
                <a:latin typeface="Canva Sans"/>
                <a:ea typeface="Canva Sans"/>
                <a:cs typeface="Canva Sans"/>
                <a:sym typeface="Canva Sans"/>
              </a:rPr>
              <a:t>They can add tution , Admission , JNTUH, Scholarship fees student data (which includes their fees to be paid per year) , either by single entry or uploading excel sheet with bulk entries . Their carousels are  placed which can be swiped and different Branch option will appear .</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83416" r="0" b="-83416"/>
            </a:stretch>
          </a:blipFill>
        </p:spPr>
      </p:sp>
      <p:sp>
        <p:nvSpPr>
          <p:cNvPr name="Freeform 3" id="3"/>
          <p:cNvSpPr/>
          <p:nvPr/>
        </p:nvSpPr>
        <p:spPr>
          <a:xfrm flipH="false" flipV="false" rot="0">
            <a:off x="3733432" y="239233"/>
            <a:ext cx="9808535" cy="9808535"/>
          </a:xfrm>
          <a:custGeom>
            <a:avLst/>
            <a:gdLst/>
            <a:ahLst/>
            <a:cxnLst/>
            <a:rect r="r" b="b" t="t" l="l"/>
            <a:pathLst>
              <a:path h="9808535" w="9808535">
                <a:moveTo>
                  <a:pt x="0" y="0"/>
                </a:moveTo>
                <a:lnTo>
                  <a:pt x="9808534" y="0"/>
                </a:lnTo>
                <a:lnTo>
                  <a:pt x="9808534" y="9808534"/>
                </a:lnTo>
                <a:lnTo>
                  <a:pt x="0" y="9808534"/>
                </a:lnTo>
                <a:lnTo>
                  <a:pt x="0" y="0"/>
                </a:lnTo>
                <a:close/>
              </a:path>
            </a:pathLst>
          </a:custGeom>
          <a:blipFill>
            <a:blip r:embed="rId3">
              <a:alphaModFix amt="40000"/>
              <a:extLst>
                <a:ext uri="{96DAC541-7B7A-43D3-8B79-37D633B846F1}">
                  <asvg:svgBlip xmlns:asvg="http://schemas.microsoft.com/office/drawing/2016/SVG/main" r:embed="rId4"/>
                </a:ext>
              </a:extLst>
            </a:blip>
            <a:stretch>
              <a:fillRect l="0" t="0" r="0" b="0"/>
            </a:stretch>
          </a:blipFill>
        </p:spPr>
      </p:sp>
      <p:grpSp>
        <p:nvGrpSpPr>
          <p:cNvPr name="Group 4" id="4"/>
          <p:cNvGrpSpPr/>
          <p:nvPr/>
        </p:nvGrpSpPr>
        <p:grpSpPr>
          <a:xfrm rot="0">
            <a:off x="236613" y="1681686"/>
            <a:ext cx="1051094" cy="1001824"/>
            <a:chOff x="0" y="0"/>
            <a:chExt cx="812800" cy="774700"/>
          </a:xfrm>
        </p:grpSpPr>
        <p:sp>
          <p:nvSpPr>
            <p:cNvPr name="Freeform 5" id="5"/>
            <p:cNvSpPr/>
            <p:nvPr/>
          </p:nvSpPr>
          <p:spPr>
            <a:xfrm flipH="false" flipV="false" rot="0">
              <a:off x="0" y="0"/>
              <a:ext cx="812800" cy="774700"/>
            </a:xfrm>
            <a:custGeom>
              <a:avLst/>
              <a:gdLst/>
              <a:ahLst/>
              <a:cxnLst/>
              <a:rect r="r" b="b" t="t" l="l"/>
              <a:pathLst>
                <a:path h="774700" w="812800">
                  <a:moveTo>
                    <a:pt x="406400" y="0"/>
                  </a:moveTo>
                  <a:lnTo>
                    <a:pt x="502338" y="295909"/>
                  </a:lnTo>
                  <a:lnTo>
                    <a:pt x="812800" y="295909"/>
                  </a:lnTo>
                  <a:lnTo>
                    <a:pt x="561631" y="478791"/>
                  </a:lnTo>
                  <a:lnTo>
                    <a:pt x="657569" y="774700"/>
                  </a:lnTo>
                  <a:lnTo>
                    <a:pt x="406400" y="591819"/>
                  </a:lnTo>
                  <a:lnTo>
                    <a:pt x="155231" y="774700"/>
                  </a:lnTo>
                  <a:lnTo>
                    <a:pt x="251169" y="478791"/>
                  </a:lnTo>
                  <a:lnTo>
                    <a:pt x="0" y="295909"/>
                  </a:lnTo>
                  <a:lnTo>
                    <a:pt x="310462" y="295909"/>
                  </a:lnTo>
                  <a:lnTo>
                    <a:pt x="406400" y="0"/>
                  </a:lnTo>
                  <a:close/>
                </a:path>
              </a:pathLst>
            </a:custGeom>
            <a:solidFill>
              <a:srgbClr val="FFDE59"/>
            </a:solidFill>
          </p:spPr>
        </p:sp>
        <p:sp>
          <p:nvSpPr>
            <p:cNvPr name="TextBox 6" id="6"/>
            <p:cNvSpPr txBox="true"/>
            <p:nvPr/>
          </p:nvSpPr>
          <p:spPr>
            <a:xfrm>
              <a:off x="228600" y="200025"/>
              <a:ext cx="355600" cy="409575"/>
            </a:xfrm>
            <a:prstGeom prst="rect">
              <a:avLst/>
            </a:prstGeom>
          </p:spPr>
          <p:txBody>
            <a:bodyPr anchor="ctr" rtlCol="false" tIns="50800" lIns="50800" bIns="50800" rIns="50800"/>
            <a:lstStyle/>
            <a:p>
              <a:pPr algn="ctr">
                <a:lnSpc>
                  <a:spcPts val="2800"/>
                </a:lnSpc>
              </a:pPr>
            </a:p>
          </p:txBody>
        </p:sp>
      </p:grpSp>
      <p:sp>
        <p:nvSpPr>
          <p:cNvPr name="TextBox 7" id="7"/>
          <p:cNvSpPr txBox="true"/>
          <p:nvPr/>
        </p:nvSpPr>
        <p:spPr>
          <a:xfrm rot="0">
            <a:off x="1442963" y="1624536"/>
            <a:ext cx="15263967" cy="5595620"/>
          </a:xfrm>
          <a:prstGeom prst="rect">
            <a:avLst/>
          </a:prstGeom>
        </p:spPr>
        <p:txBody>
          <a:bodyPr anchor="t" rtlCol="false" tIns="0" lIns="0" bIns="0" rIns="0">
            <a:spAutoFit/>
          </a:bodyPr>
          <a:lstStyle/>
          <a:p>
            <a:pPr algn="l">
              <a:lnSpc>
                <a:spcPts val="4480"/>
              </a:lnSpc>
            </a:pPr>
            <a:r>
              <a:rPr lang="en-US" sz="3200">
                <a:solidFill>
                  <a:srgbClr val="FFFFFF"/>
                </a:solidFill>
                <a:latin typeface="Canva Sans"/>
                <a:ea typeface="Canva Sans"/>
                <a:cs typeface="Canva Sans"/>
                <a:sym typeface="Canva Sans"/>
              </a:rPr>
              <a:t>They can see the database using filters like </a:t>
            </a:r>
            <a:r>
              <a:rPr lang="en-US" sz="3200" b="true">
                <a:solidFill>
                  <a:srgbClr val="FFFFFF"/>
                </a:solidFill>
                <a:latin typeface="Canva Sans Bold"/>
                <a:ea typeface="Canva Sans Bold"/>
                <a:cs typeface="Canva Sans Bold"/>
                <a:sym typeface="Canva Sans Bold"/>
              </a:rPr>
              <a:t>Branch</a:t>
            </a:r>
            <a:r>
              <a:rPr lang="en-US" sz="3200">
                <a:solidFill>
                  <a:srgbClr val="FFFFFF"/>
                </a:solidFill>
                <a:latin typeface="Canva Sans"/>
                <a:ea typeface="Canva Sans"/>
                <a:cs typeface="Canva Sans"/>
                <a:sym typeface="Canva Sans"/>
              </a:rPr>
              <a:t>(CSM,CSE,ECE etc) , </a:t>
            </a:r>
            <a:r>
              <a:rPr lang="en-US" sz="3200" b="true">
                <a:solidFill>
                  <a:srgbClr val="FFFFFF"/>
                </a:solidFill>
                <a:latin typeface="Canva Sans Bold"/>
                <a:ea typeface="Canva Sans Bold"/>
                <a:cs typeface="Canva Sans Bold"/>
                <a:sym typeface="Canva Sans Bold"/>
              </a:rPr>
              <a:t>Class</a:t>
            </a:r>
            <a:r>
              <a:rPr lang="en-US" sz="3200">
                <a:solidFill>
                  <a:srgbClr val="FFFFFF"/>
                </a:solidFill>
                <a:latin typeface="Canva Sans"/>
                <a:ea typeface="Canva Sans"/>
                <a:cs typeface="Canva Sans"/>
                <a:sym typeface="Canva Sans"/>
              </a:rPr>
              <a:t>( 1st year , 2nd ,3rd ,4th , ALL) , </a:t>
            </a:r>
            <a:r>
              <a:rPr lang="en-US" sz="3200" b="true">
                <a:solidFill>
                  <a:srgbClr val="FFFFFF"/>
                </a:solidFill>
                <a:latin typeface="Canva Sans Bold"/>
                <a:ea typeface="Canva Sans Bold"/>
                <a:cs typeface="Canva Sans Bold"/>
                <a:sym typeface="Canva Sans Bold"/>
              </a:rPr>
              <a:t>Status</a:t>
            </a:r>
            <a:r>
              <a:rPr lang="en-US" sz="3200">
                <a:solidFill>
                  <a:srgbClr val="FFFFFF"/>
                </a:solidFill>
                <a:latin typeface="Canva Sans"/>
                <a:ea typeface="Canva Sans"/>
                <a:cs typeface="Canva Sans"/>
                <a:sym typeface="Canva Sans"/>
              </a:rPr>
              <a:t>(Pending , Completed) . </a:t>
            </a:r>
          </a:p>
          <a:p>
            <a:pPr algn="l">
              <a:lnSpc>
                <a:spcPts val="4480"/>
              </a:lnSpc>
            </a:pPr>
          </a:p>
          <a:p>
            <a:pPr algn="l">
              <a:lnSpc>
                <a:spcPts val="4480"/>
              </a:lnSpc>
            </a:pPr>
            <a:r>
              <a:rPr lang="en-US" sz="3200">
                <a:solidFill>
                  <a:srgbClr val="FFFFFF"/>
                </a:solidFill>
                <a:latin typeface="Canva Sans"/>
                <a:ea typeface="Canva Sans"/>
                <a:cs typeface="Canva Sans"/>
                <a:sym typeface="Canva Sans"/>
              </a:rPr>
              <a:t>The button </a:t>
            </a:r>
            <a:r>
              <a:rPr lang="en-US" sz="3200" b="true">
                <a:solidFill>
                  <a:srgbClr val="FFFFFF"/>
                </a:solidFill>
                <a:latin typeface="Canva Sans Bold"/>
                <a:ea typeface="Canva Sans Bold"/>
                <a:cs typeface="Canva Sans Bold"/>
                <a:sym typeface="Canva Sans Bold"/>
              </a:rPr>
              <a:t>Save As Pdf </a:t>
            </a:r>
            <a:r>
              <a:rPr lang="en-US" sz="3200">
                <a:solidFill>
                  <a:srgbClr val="FFFFFF"/>
                </a:solidFill>
                <a:latin typeface="Canva Sans"/>
                <a:ea typeface="Canva Sans"/>
                <a:cs typeface="Canva Sans"/>
                <a:sym typeface="Canva Sans"/>
              </a:rPr>
              <a:t>will create an pdf of that record and can be easily downloaded through browser .</a:t>
            </a:r>
          </a:p>
          <a:p>
            <a:pPr algn="l">
              <a:lnSpc>
                <a:spcPts val="4480"/>
              </a:lnSpc>
            </a:pPr>
          </a:p>
          <a:p>
            <a:pPr algn="l">
              <a:lnSpc>
                <a:spcPts val="4480"/>
              </a:lnSpc>
            </a:pPr>
            <a:r>
              <a:rPr lang="en-US" sz="3200">
                <a:solidFill>
                  <a:srgbClr val="FFFFFF"/>
                </a:solidFill>
                <a:latin typeface="Canva Sans"/>
                <a:ea typeface="Canva Sans"/>
                <a:cs typeface="Canva Sans"/>
                <a:sym typeface="Canva Sans"/>
              </a:rPr>
              <a:t>In database the phone numbers of students are the links which </a:t>
            </a:r>
            <a:r>
              <a:rPr lang="en-US" sz="3200" b="true">
                <a:solidFill>
                  <a:srgbClr val="FFFFFF"/>
                </a:solidFill>
                <a:latin typeface="Canva Sans Bold"/>
                <a:ea typeface="Canva Sans Bold"/>
                <a:cs typeface="Canva Sans Bold"/>
                <a:sym typeface="Canva Sans Bold"/>
              </a:rPr>
              <a:t>send an SMS</a:t>
            </a:r>
            <a:r>
              <a:rPr lang="en-US" sz="3200">
                <a:solidFill>
                  <a:srgbClr val="FFFFFF"/>
                </a:solidFill>
                <a:latin typeface="Canva Sans"/>
                <a:ea typeface="Canva Sans"/>
                <a:cs typeface="Canva Sans"/>
                <a:sym typeface="Canva Sans"/>
              </a:rPr>
              <a:t> on that number , which includes that student fees data .</a:t>
            </a:r>
          </a:p>
          <a:p>
            <a:pPr algn="l" marL="0" indent="0" lvl="0">
              <a:lnSpc>
                <a:spcPts val="4480"/>
              </a:lnSpc>
              <a:spcBef>
                <a:spcPct val="0"/>
              </a:spcBef>
            </a:pPr>
            <a:r>
              <a:rPr lang="en-US" sz="3200">
                <a:solidFill>
                  <a:srgbClr val="FFFFFF"/>
                </a:solidFill>
                <a:latin typeface="Canva Sans"/>
                <a:ea typeface="Canva Sans"/>
                <a:cs typeface="Canva Sans"/>
                <a:sym typeface="Canva Sans"/>
              </a:rPr>
              <a:t>For ease at he bottom of table their is one button </a:t>
            </a:r>
            <a:r>
              <a:rPr lang="en-US" b="true" sz="3200">
                <a:solidFill>
                  <a:srgbClr val="FFFFFF"/>
                </a:solidFill>
                <a:latin typeface="Canva Sans Bold"/>
                <a:ea typeface="Canva Sans Bold"/>
                <a:cs typeface="Canva Sans Bold"/>
                <a:sym typeface="Canva Sans Bold"/>
              </a:rPr>
              <a:t>Message All</a:t>
            </a:r>
            <a:r>
              <a:rPr lang="en-US" sz="3200">
                <a:solidFill>
                  <a:srgbClr val="FFFFFF"/>
                </a:solidFill>
                <a:latin typeface="Canva Sans"/>
                <a:ea typeface="Canva Sans"/>
                <a:cs typeface="Canva Sans"/>
                <a:sym typeface="Canva Sans"/>
              </a:rPr>
              <a:t> which automatically send SMS to all numbers present in table.</a:t>
            </a:r>
          </a:p>
        </p:txBody>
      </p:sp>
      <p:grpSp>
        <p:nvGrpSpPr>
          <p:cNvPr name="Group 8" id="8"/>
          <p:cNvGrpSpPr/>
          <p:nvPr/>
        </p:nvGrpSpPr>
        <p:grpSpPr>
          <a:xfrm rot="0">
            <a:off x="236613" y="3161529"/>
            <a:ext cx="1051094" cy="1001824"/>
            <a:chOff x="0" y="0"/>
            <a:chExt cx="812800" cy="774700"/>
          </a:xfrm>
        </p:grpSpPr>
        <p:sp>
          <p:nvSpPr>
            <p:cNvPr name="Freeform 9" id="9"/>
            <p:cNvSpPr/>
            <p:nvPr/>
          </p:nvSpPr>
          <p:spPr>
            <a:xfrm flipH="false" flipV="false" rot="0">
              <a:off x="0" y="0"/>
              <a:ext cx="812800" cy="774700"/>
            </a:xfrm>
            <a:custGeom>
              <a:avLst/>
              <a:gdLst/>
              <a:ahLst/>
              <a:cxnLst/>
              <a:rect r="r" b="b" t="t" l="l"/>
              <a:pathLst>
                <a:path h="774700" w="812800">
                  <a:moveTo>
                    <a:pt x="406400" y="0"/>
                  </a:moveTo>
                  <a:lnTo>
                    <a:pt x="502338" y="295909"/>
                  </a:lnTo>
                  <a:lnTo>
                    <a:pt x="812800" y="295909"/>
                  </a:lnTo>
                  <a:lnTo>
                    <a:pt x="561631" y="478791"/>
                  </a:lnTo>
                  <a:lnTo>
                    <a:pt x="657569" y="774700"/>
                  </a:lnTo>
                  <a:lnTo>
                    <a:pt x="406400" y="591819"/>
                  </a:lnTo>
                  <a:lnTo>
                    <a:pt x="155231" y="774700"/>
                  </a:lnTo>
                  <a:lnTo>
                    <a:pt x="251169" y="478791"/>
                  </a:lnTo>
                  <a:lnTo>
                    <a:pt x="0" y="295909"/>
                  </a:lnTo>
                  <a:lnTo>
                    <a:pt x="310462" y="295909"/>
                  </a:lnTo>
                  <a:lnTo>
                    <a:pt x="406400" y="0"/>
                  </a:lnTo>
                  <a:close/>
                </a:path>
              </a:pathLst>
            </a:custGeom>
            <a:solidFill>
              <a:srgbClr val="FFDE59"/>
            </a:solidFill>
          </p:spPr>
        </p:sp>
        <p:sp>
          <p:nvSpPr>
            <p:cNvPr name="TextBox 10" id="10"/>
            <p:cNvSpPr txBox="true"/>
            <p:nvPr/>
          </p:nvSpPr>
          <p:spPr>
            <a:xfrm>
              <a:off x="228600" y="200025"/>
              <a:ext cx="355600" cy="409575"/>
            </a:xfrm>
            <a:prstGeom prst="rect">
              <a:avLst/>
            </a:prstGeom>
          </p:spPr>
          <p:txBody>
            <a:bodyPr anchor="ctr" rtlCol="false" tIns="50800" lIns="50800" bIns="50800" rIns="50800"/>
            <a:lstStyle/>
            <a:p>
              <a:pPr algn="ctr">
                <a:lnSpc>
                  <a:spcPts val="2800"/>
                </a:lnSpc>
              </a:pPr>
            </a:p>
          </p:txBody>
        </p:sp>
      </p:grpSp>
      <p:grpSp>
        <p:nvGrpSpPr>
          <p:cNvPr name="Group 11" id="11"/>
          <p:cNvGrpSpPr/>
          <p:nvPr/>
        </p:nvGrpSpPr>
        <p:grpSpPr>
          <a:xfrm rot="0">
            <a:off x="236613" y="4909505"/>
            <a:ext cx="1051094" cy="1001824"/>
            <a:chOff x="0" y="0"/>
            <a:chExt cx="812800" cy="774700"/>
          </a:xfrm>
        </p:grpSpPr>
        <p:sp>
          <p:nvSpPr>
            <p:cNvPr name="Freeform 12" id="12"/>
            <p:cNvSpPr/>
            <p:nvPr/>
          </p:nvSpPr>
          <p:spPr>
            <a:xfrm flipH="false" flipV="false" rot="0">
              <a:off x="0" y="0"/>
              <a:ext cx="812800" cy="774700"/>
            </a:xfrm>
            <a:custGeom>
              <a:avLst/>
              <a:gdLst/>
              <a:ahLst/>
              <a:cxnLst/>
              <a:rect r="r" b="b" t="t" l="l"/>
              <a:pathLst>
                <a:path h="774700" w="812800">
                  <a:moveTo>
                    <a:pt x="406400" y="0"/>
                  </a:moveTo>
                  <a:lnTo>
                    <a:pt x="502338" y="295909"/>
                  </a:lnTo>
                  <a:lnTo>
                    <a:pt x="812800" y="295909"/>
                  </a:lnTo>
                  <a:lnTo>
                    <a:pt x="561631" y="478791"/>
                  </a:lnTo>
                  <a:lnTo>
                    <a:pt x="657569" y="774700"/>
                  </a:lnTo>
                  <a:lnTo>
                    <a:pt x="406400" y="591819"/>
                  </a:lnTo>
                  <a:lnTo>
                    <a:pt x="155231" y="774700"/>
                  </a:lnTo>
                  <a:lnTo>
                    <a:pt x="251169" y="478791"/>
                  </a:lnTo>
                  <a:lnTo>
                    <a:pt x="0" y="295909"/>
                  </a:lnTo>
                  <a:lnTo>
                    <a:pt x="310462" y="295909"/>
                  </a:lnTo>
                  <a:lnTo>
                    <a:pt x="406400" y="0"/>
                  </a:lnTo>
                  <a:close/>
                </a:path>
              </a:pathLst>
            </a:custGeom>
            <a:solidFill>
              <a:srgbClr val="FFDE59"/>
            </a:solidFill>
          </p:spPr>
        </p:sp>
        <p:sp>
          <p:nvSpPr>
            <p:cNvPr name="TextBox 13" id="13"/>
            <p:cNvSpPr txBox="true"/>
            <p:nvPr/>
          </p:nvSpPr>
          <p:spPr>
            <a:xfrm>
              <a:off x="228600" y="200025"/>
              <a:ext cx="355600" cy="409575"/>
            </a:xfrm>
            <a:prstGeom prst="rect">
              <a:avLst/>
            </a:prstGeom>
          </p:spPr>
          <p:txBody>
            <a:bodyPr anchor="ctr" rtlCol="false" tIns="50800" lIns="50800" bIns="50800" rIns="50800"/>
            <a:lstStyle/>
            <a:p>
              <a:pPr algn="ctr">
                <a:lnSpc>
                  <a:spcPts val="2800"/>
                </a:lnSpc>
              </a:pPr>
            </a:p>
          </p:txBody>
        </p:sp>
      </p:grpSp>
      <p:sp>
        <p:nvSpPr>
          <p:cNvPr name="TextBox 14" id="14"/>
          <p:cNvSpPr txBox="true"/>
          <p:nvPr/>
        </p:nvSpPr>
        <p:spPr>
          <a:xfrm rot="0">
            <a:off x="-216882" y="322803"/>
            <a:ext cx="6979290" cy="887095"/>
          </a:xfrm>
          <a:prstGeom prst="rect">
            <a:avLst/>
          </a:prstGeom>
        </p:spPr>
        <p:txBody>
          <a:bodyPr anchor="t" rtlCol="false" tIns="0" lIns="0" bIns="0" rIns="0">
            <a:spAutoFit/>
          </a:bodyPr>
          <a:lstStyle/>
          <a:p>
            <a:pPr algn="ctr" marL="0" indent="0" lvl="0">
              <a:lnSpc>
                <a:spcPts val="7279"/>
              </a:lnSpc>
              <a:spcBef>
                <a:spcPct val="0"/>
              </a:spcBef>
            </a:pPr>
            <a:r>
              <a:rPr lang="en-US" b="true" sz="5199">
                <a:solidFill>
                  <a:srgbClr val="FFFFFF"/>
                </a:solidFill>
                <a:latin typeface="Canva Sans Bold"/>
                <a:ea typeface="Canva Sans Bold"/>
                <a:cs typeface="Canva Sans Bold"/>
                <a:sym typeface="Canva Sans Bold"/>
              </a:rPr>
              <a:t>DATABASE</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83416" r="0" b="-83416"/>
            </a:stretch>
          </a:blipFill>
        </p:spPr>
      </p:sp>
      <p:sp>
        <p:nvSpPr>
          <p:cNvPr name="Freeform 3" id="3"/>
          <p:cNvSpPr/>
          <p:nvPr/>
        </p:nvSpPr>
        <p:spPr>
          <a:xfrm flipH="false" flipV="false" rot="0">
            <a:off x="3921323" y="239233"/>
            <a:ext cx="9808535" cy="9808535"/>
          </a:xfrm>
          <a:custGeom>
            <a:avLst/>
            <a:gdLst/>
            <a:ahLst/>
            <a:cxnLst/>
            <a:rect r="r" b="b" t="t" l="l"/>
            <a:pathLst>
              <a:path h="9808535" w="9808535">
                <a:moveTo>
                  <a:pt x="0" y="0"/>
                </a:moveTo>
                <a:lnTo>
                  <a:pt x="9808535" y="0"/>
                </a:lnTo>
                <a:lnTo>
                  <a:pt x="9808535" y="9808534"/>
                </a:lnTo>
                <a:lnTo>
                  <a:pt x="0" y="9808534"/>
                </a:lnTo>
                <a:lnTo>
                  <a:pt x="0" y="0"/>
                </a:lnTo>
                <a:close/>
              </a:path>
            </a:pathLst>
          </a:custGeom>
          <a:blipFill>
            <a:blip r:embed="rId3">
              <a:alphaModFix amt="40000"/>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1338189">
            <a:off x="9296123" y="7600579"/>
            <a:ext cx="10971442" cy="3744046"/>
          </a:xfrm>
          <a:custGeom>
            <a:avLst/>
            <a:gdLst/>
            <a:ahLst/>
            <a:cxnLst/>
            <a:rect r="r" b="b" t="t" l="l"/>
            <a:pathLst>
              <a:path h="3744046" w="10971442">
                <a:moveTo>
                  <a:pt x="0" y="0"/>
                </a:moveTo>
                <a:lnTo>
                  <a:pt x="10971443" y="0"/>
                </a:lnTo>
                <a:lnTo>
                  <a:pt x="10971443" y="3744047"/>
                </a:lnTo>
                <a:lnTo>
                  <a:pt x="0" y="3744047"/>
                </a:lnTo>
                <a:lnTo>
                  <a:pt x="0" y="0"/>
                </a:lnTo>
                <a:close/>
              </a:path>
            </a:pathLst>
          </a:custGeom>
          <a:blipFill>
            <a:blip r:embed="rId5"/>
            <a:stretch>
              <a:fillRect l="0" t="0" r="0" b="0"/>
            </a:stretch>
          </a:blipFill>
        </p:spPr>
      </p:sp>
      <p:sp>
        <p:nvSpPr>
          <p:cNvPr name="TextBox 5" id="5"/>
          <p:cNvSpPr txBox="true"/>
          <p:nvPr/>
        </p:nvSpPr>
        <p:spPr>
          <a:xfrm rot="0">
            <a:off x="-404773" y="346289"/>
            <a:ext cx="6979290" cy="887095"/>
          </a:xfrm>
          <a:prstGeom prst="rect">
            <a:avLst/>
          </a:prstGeom>
        </p:spPr>
        <p:txBody>
          <a:bodyPr anchor="t" rtlCol="false" tIns="0" lIns="0" bIns="0" rIns="0">
            <a:spAutoFit/>
          </a:bodyPr>
          <a:lstStyle/>
          <a:p>
            <a:pPr algn="ctr" marL="0" indent="0" lvl="0">
              <a:lnSpc>
                <a:spcPts val="7279"/>
              </a:lnSpc>
              <a:spcBef>
                <a:spcPct val="0"/>
              </a:spcBef>
            </a:pPr>
            <a:r>
              <a:rPr lang="en-US" b="true" sz="5199">
                <a:solidFill>
                  <a:srgbClr val="AAB1B9"/>
                </a:solidFill>
                <a:latin typeface="Canva Sans Bold"/>
                <a:ea typeface="Canva Sans Bold"/>
                <a:cs typeface="Canva Sans Bold"/>
                <a:sym typeface="Canva Sans Bold"/>
              </a:rPr>
              <a:t>DATABASE</a:t>
            </a:r>
          </a:p>
        </p:txBody>
      </p:sp>
      <p:grpSp>
        <p:nvGrpSpPr>
          <p:cNvPr name="Group 6" id="6"/>
          <p:cNvGrpSpPr/>
          <p:nvPr/>
        </p:nvGrpSpPr>
        <p:grpSpPr>
          <a:xfrm rot="0">
            <a:off x="722245" y="1587685"/>
            <a:ext cx="17146826" cy="8142144"/>
            <a:chOff x="0" y="0"/>
            <a:chExt cx="2031007" cy="964421"/>
          </a:xfrm>
        </p:grpSpPr>
        <p:sp>
          <p:nvSpPr>
            <p:cNvPr name="Freeform 7" id="7"/>
            <p:cNvSpPr/>
            <p:nvPr/>
          </p:nvSpPr>
          <p:spPr>
            <a:xfrm flipH="false" flipV="false" rot="0">
              <a:off x="0" y="0"/>
              <a:ext cx="2031007" cy="964421"/>
            </a:xfrm>
            <a:custGeom>
              <a:avLst/>
              <a:gdLst/>
              <a:ahLst/>
              <a:cxnLst/>
              <a:rect r="r" b="b" t="t" l="l"/>
              <a:pathLst>
                <a:path h="964421" w="2031007">
                  <a:moveTo>
                    <a:pt x="0" y="0"/>
                  </a:moveTo>
                  <a:lnTo>
                    <a:pt x="2031007" y="0"/>
                  </a:lnTo>
                  <a:lnTo>
                    <a:pt x="2031007" y="964421"/>
                  </a:lnTo>
                  <a:lnTo>
                    <a:pt x="0" y="964421"/>
                  </a:lnTo>
                  <a:close/>
                </a:path>
              </a:pathLst>
            </a:custGeom>
            <a:blipFill>
              <a:blip r:embed="rId6"/>
              <a:stretch>
                <a:fillRect l="-15963" t="-8763" r="0" b="-8763"/>
              </a:stretch>
            </a:blipFill>
          </p:spPr>
        </p:sp>
      </p:gr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83416" r="0" b="-83416"/>
            </a:stretch>
          </a:blipFill>
        </p:spPr>
      </p:sp>
      <p:sp>
        <p:nvSpPr>
          <p:cNvPr name="Freeform 3" id="3"/>
          <p:cNvSpPr/>
          <p:nvPr/>
        </p:nvSpPr>
        <p:spPr>
          <a:xfrm flipH="false" flipV="false" rot="0">
            <a:off x="3921323" y="239233"/>
            <a:ext cx="9808535" cy="9808535"/>
          </a:xfrm>
          <a:custGeom>
            <a:avLst/>
            <a:gdLst/>
            <a:ahLst/>
            <a:cxnLst/>
            <a:rect r="r" b="b" t="t" l="l"/>
            <a:pathLst>
              <a:path h="9808535" w="9808535">
                <a:moveTo>
                  <a:pt x="0" y="0"/>
                </a:moveTo>
                <a:lnTo>
                  <a:pt x="9808535" y="0"/>
                </a:lnTo>
                <a:lnTo>
                  <a:pt x="9808535" y="9808534"/>
                </a:lnTo>
                <a:lnTo>
                  <a:pt x="0" y="9808534"/>
                </a:lnTo>
                <a:lnTo>
                  <a:pt x="0" y="0"/>
                </a:lnTo>
                <a:close/>
              </a:path>
            </a:pathLst>
          </a:custGeom>
          <a:blipFill>
            <a:blip r:embed="rId3">
              <a:alphaModFix amt="40000"/>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1338189">
            <a:off x="9765852" y="7741498"/>
            <a:ext cx="10971442" cy="3744046"/>
          </a:xfrm>
          <a:custGeom>
            <a:avLst/>
            <a:gdLst/>
            <a:ahLst/>
            <a:cxnLst/>
            <a:rect r="r" b="b" t="t" l="l"/>
            <a:pathLst>
              <a:path h="3744046" w="10971442">
                <a:moveTo>
                  <a:pt x="0" y="0"/>
                </a:moveTo>
                <a:lnTo>
                  <a:pt x="10971442" y="0"/>
                </a:lnTo>
                <a:lnTo>
                  <a:pt x="10971442" y="3744046"/>
                </a:lnTo>
                <a:lnTo>
                  <a:pt x="0" y="3744046"/>
                </a:lnTo>
                <a:lnTo>
                  <a:pt x="0" y="0"/>
                </a:lnTo>
                <a:close/>
              </a:path>
            </a:pathLst>
          </a:custGeom>
          <a:blipFill>
            <a:blip r:embed="rId5"/>
            <a:stretch>
              <a:fillRect l="0" t="0" r="0" b="0"/>
            </a:stretch>
          </a:blipFill>
        </p:spPr>
      </p:sp>
      <p:grpSp>
        <p:nvGrpSpPr>
          <p:cNvPr name="Group 5" id="5"/>
          <p:cNvGrpSpPr/>
          <p:nvPr/>
        </p:nvGrpSpPr>
        <p:grpSpPr>
          <a:xfrm rot="0">
            <a:off x="130605" y="1681686"/>
            <a:ext cx="1016804" cy="969141"/>
            <a:chOff x="0" y="0"/>
            <a:chExt cx="812800" cy="774700"/>
          </a:xfrm>
        </p:grpSpPr>
        <p:sp>
          <p:nvSpPr>
            <p:cNvPr name="Freeform 6" id="6"/>
            <p:cNvSpPr/>
            <p:nvPr/>
          </p:nvSpPr>
          <p:spPr>
            <a:xfrm flipH="false" flipV="false" rot="0">
              <a:off x="0" y="0"/>
              <a:ext cx="812800" cy="774700"/>
            </a:xfrm>
            <a:custGeom>
              <a:avLst/>
              <a:gdLst/>
              <a:ahLst/>
              <a:cxnLst/>
              <a:rect r="r" b="b" t="t" l="l"/>
              <a:pathLst>
                <a:path h="774700" w="812800">
                  <a:moveTo>
                    <a:pt x="406400" y="0"/>
                  </a:moveTo>
                  <a:lnTo>
                    <a:pt x="502338" y="295909"/>
                  </a:lnTo>
                  <a:lnTo>
                    <a:pt x="812800" y="295909"/>
                  </a:lnTo>
                  <a:lnTo>
                    <a:pt x="561631" y="478791"/>
                  </a:lnTo>
                  <a:lnTo>
                    <a:pt x="657569" y="774700"/>
                  </a:lnTo>
                  <a:lnTo>
                    <a:pt x="406400" y="591819"/>
                  </a:lnTo>
                  <a:lnTo>
                    <a:pt x="155231" y="774700"/>
                  </a:lnTo>
                  <a:lnTo>
                    <a:pt x="251169" y="478791"/>
                  </a:lnTo>
                  <a:lnTo>
                    <a:pt x="0" y="295909"/>
                  </a:lnTo>
                  <a:lnTo>
                    <a:pt x="310462" y="295909"/>
                  </a:lnTo>
                  <a:lnTo>
                    <a:pt x="406400" y="0"/>
                  </a:lnTo>
                  <a:close/>
                </a:path>
              </a:pathLst>
            </a:custGeom>
            <a:solidFill>
              <a:srgbClr val="FFDE59"/>
            </a:solidFill>
          </p:spPr>
        </p:sp>
        <p:sp>
          <p:nvSpPr>
            <p:cNvPr name="TextBox 7" id="7"/>
            <p:cNvSpPr txBox="true"/>
            <p:nvPr/>
          </p:nvSpPr>
          <p:spPr>
            <a:xfrm>
              <a:off x="228600" y="200025"/>
              <a:ext cx="355600" cy="409575"/>
            </a:xfrm>
            <a:prstGeom prst="rect">
              <a:avLst/>
            </a:prstGeom>
          </p:spPr>
          <p:txBody>
            <a:bodyPr anchor="ctr" rtlCol="false" tIns="50800" lIns="50800" bIns="50800" rIns="50800"/>
            <a:lstStyle/>
            <a:p>
              <a:pPr algn="ctr">
                <a:lnSpc>
                  <a:spcPts val="2800"/>
                </a:lnSpc>
              </a:pPr>
            </a:p>
          </p:txBody>
        </p:sp>
      </p:grpSp>
      <p:grpSp>
        <p:nvGrpSpPr>
          <p:cNvPr name="Group 8" id="8"/>
          <p:cNvGrpSpPr/>
          <p:nvPr/>
        </p:nvGrpSpPr>
        <p:grpSpPr>
          <a:xfrm rot="0">
            <a:off x="130605" y="3636882"/>
            <a:ext cx="1118910" cy="1066461"/>
            <a:chOff x="0" y="0"/>
            <a:chExt cx="812800" cy="774700"/>
          </a:xfrm>
        </p:grpSpPr>
        <p:sp>
          <p:nvSpPr>
            <p:cNvPr name="Freeform 9" id="9"/>
            <p:cNvSpPr/>
            <p:nvPr/>
          </p:nvSpPr>
          <p:spPr>
            <a:xfrm flipH="false" flipV="false" rot="0">
              <a:off x="0" y="0"/>
              <a:ext cx="812800" cy="774700"/>
            </a:xfrm>
            <a:custGeom>
              <a:avLst/>
              <a:gdLst/>
              <a:ahLst/>
              <a:cxnLst/>
              <a:rect r="r" b="b" t="t" l="l"/>
              <a:pathLst>
                <a:path h="774700" w="812800">
                  <a:moveTo>
                    <a:pt x="406400" y="0"/>
                  </a:moveTo>
                  <a:lnTo>
                    <a:pt x="502338" y="295909"/>
                  </a:lnTo>
                  <a:lnTo>
                    <a:pt x="812800" y="295909"/>
                  </a:lnTo>
                  <a:lnTo>
                    <a:pt x="561631" y="478791"/>
                  </a:lnTo>
                  <a:lnTo>
                    <a:pt x="657569" y="774700"/>
                  </a:lnTo>
                  <a:lnTo>
                    <a:pt x="406400" y="591819"/>
                  </a:lnTo>
                  <a:lnTo>
                    <a:pt x="155231" y="774700"/>
                  </a:lnTo>
                  <a:lnTo>
                    <a:pt x="251169" y="478791"/>
                  </a:lnTo>
                  <a:lnTo>
                    <a:pt x="0" y="295909"/>
                  </a:lnTo>
                  <a:lnTo>
                    <a:pt x="310462" y="295909"/>
                  </a:lnTo>
                  <a:lnTo>
                    <a:pt x="406400" y="0"/>
                  </a:lnTo>
                  <a:close/>
                </a:path>
              </a:pathLst>
            </a:custGeom>
            <a:solidFill>
              <a:srgbClr val="FFDE59"/>
            </a:solidFill>
          </p:spPr>
        </p:sp>
        <p:sp>
          <p:nvSpPr>
            <p:cNvPr name="TextBox 10" id="10"/>
            <p:cNvSpPr txBox="true"/>
            <p:nvPr/>
          </p:nvSpPr>
          <p:spPr>
            <a:xfrm>
              <a:off x="228600" y="200025"/>
              <a:ext cx="355600" cy="409575"/>
            </a:xfrm>
            <a:prstGeom prst="rect">
              <a:avLst/>
            </a:prstGeom>
          </p:spPr>
          <p:txBody>
            <a:bodyPr anchor="ctr" rtlCol="false" tIns="50800" lIns="50800" bIns="50800" rIns="50800"/>
            <a:lstStyle/>
            <a:p>
              <a:pPr algn="ctr">
                <a:lnSpc>
                  <a:spcPts val="2800"/>
                </a:lnSpc>
              </a:pPr>
            </a:p>
          </p:txBody>
        </p:sp>
      </p:grpSp>
      <p:grpSp>
        <p:nvGrpSpPr>
          <p:cNvPr name="Group 11" id="11"/>
          <p:cNvGrpSpPr/>
          <p:nvPr/>
        </p:nvGrpSpPr>
        <p:grpSpPr>
          <a:xfrm rot="0">
            <a:off x="491747" y="5407669"/>
            <a:ext cx="9365822" cy="4205852"/>
            <a:chOff x="0" y="0"/>
            <a:chExt cx="1809988" cy="812800"/>
          </a:xfrm>
        </p:grpSpPr>
        <p:sp>
          <p:nvSpPr>
            <p:cNvPr name="Freeform 12" id="12"/>
            <p:cNvSpPr/>
            <p:nvPr/>
          </p:nvSpPr>
          <p:spPr>
            <a:xfrm flipH="false" flipV="false" rot="0">
              <a:off x="0" y="0"/>
              <a:ext cx="1809988" cy="812800"/>
            </a:xfrm>
            <a:custGeom>
              <a:avLst/>
              <a:gdLst/>
              <a:ahLst/>
              <a:cxnLst/>
              <a:rect r="r" b="b" t="t" l="l"/>
              <a:pathLst>
                <a:path h="812800" w="1809988">
                  <a:moveTo>
                    <a:pt x="0" y="0"/>
                  </a:moveTo>
                  <a:lnTo>
                    <a:pt x="1809988" y="0"/>
                  </a:lnTo>
                  <a:lnTo>
                    <a:pt x="1809988" y="812800"/>
                  </a:lnTo>
                  <a:lnTo>
                    <a:pt x="0" y="812800"/>
                  </a:lnTo>
                  <a:close/>
                </a:path>
              </a:pathLst>
            </a:custGeom>
            <a:blipFill>
              <a:blip r:embed="rId6"/>
              <a:stretch>
                <a:fillRect l="0" t="-2748" r="0" b="-2748"/>
              </a:stretch>
            </a:blipFill>
          </p:spPr>
        </p:sp>
      </p:grpSp>
      <p:grpSp>
        <p:nvGrpSpPr>
          <p:cNvPr name="Group 13" id="13"/>
          <p:cNvGrpSpPr/>
          <p:nvPr/>
        </p:nvGrpSpPr>
        <p:grpSpPr>
          <a:xfrm rot="0">
            <a:off x="10291378" y="5407669"/>
            <a:ext cx="7681843" cy="4205852"/>
            <a:chOff x="0" y="0"/>
            <a:chExt cx="1484551" cy="812800"/>
          </a:xfrm>
        </p:grpSpPr>
        <p:sp>
          <p:nvSpPr>
            <p:cNvPr name="Freeform 14" id="14"/>
            <p:cNvSpPr/>
            <p:nvPr/>
          </p:nvSpPr>
          <p:spPr>
            <a:xfrm flipH="false" flipV="false" rot="0">
              <a:off x="0" y="0"/>
              <a:ext cx="1484551" cy="812800"/>
            </a:xfrm>
            <a:custGeom>
              <a:avLst/>
              <a:gdLst/>
              <a:ahLst/>
              <a:cxnLst/>
              <a:rect r="r" b="b" t="t" l="l"/>
              <a:pathLst>
                <a:path h="812800" w="1484551">
                  <a:moveTo>
                    <a:pt x="0" y="0"/>
                  </a:moveTo>
                  <a:lnTo>
                    <a:pt x="1484551" y="0"/>
                  </a:lnTo>
                  <a:lnTo>
                    <a:pt x="1484551" y="812800"/>
                  </a:lnTo>
                  <a:lnTo>
                    <a:pt x="0" y="812800"/>
                  </a:lnTo>
                  <a:close/>
                </a:path>
              </a:pathLst>
            </a:custGeom>
            <a:blipFill>
              <a:blip r:embed="rId7"/>
              <a:stretch>
                <a:fillRect l="-8245" t="0" r="-8245" b="0"/>
              </a:stretch>
            </a:blipFill>
          </p:spPr>
        </p:sp>
      </p:grpSp>
      <p:sp>
        <p:nvSpPr>
          <p:cNvPr name="TextBox 15" id="15"/>
          <p:cNvSpPr txBox="true"/>
          <p:nvPr/>
        </p:nvSpPr>
        <p:spPr>
          <a:xfrm rot="0">
            <a:off x="656152" y="329496"/>
            <a:ext cx="10144532" cy="887095"/>
          </a:xfrm>
          <a:prstGeom prst="rect">
            <a:avLst/>
          </a:prstGeom>
        </p:spPr>
        <p:txBody>
          <a:bodyPr anchor="t" rtlCol="false" tIns="0" lIns="0" bIns="0" rIns="0">
            <a:spAutoFit/>
          </a:bodyPr>
          <a:lstStyle/>
          <a:p>
            <a:pPr algn="ctr" marL="0" indent="0" lvl="0">
              <a:lnSpc>
                <a:spcPts val="7279"/>
              </a:lnSpc>
              <a:spcBef>
                <a:spcPct val="0"/>
              </a:spcBef>
            </a:pPr>
            <a:r>
              <a:rPr lang="en-US" b="true" sz="5199">
                <a:solidFill>
                  <a:srgbClr val="FFFFFF"/>
                </a:solidFill>
                <a:latin typeface="Canva Sans Bold"/>
                <a:ea typeface="Canva Sans Bold"/>
                <a:cs typeface="Canva Sans Bold"/>
                <a:sym typeface="Canva Sans Bold"/>
              </a:rPr>
              <a:t>Student wise ReportReport</a:t>
            </a:r>
          </a:p>
        </p:txBody>
      </p:sp>
      <p:sp>
        <p:nvSpPr>
          <p:cNvPr name="TextBox 16" id="16"/>
          <p:cNvSpPr txBox="true"/>
          <p:nvPr/>
        </p:nvSpPr>
        <p:spPr>
          <a:xfrm rot="0">
            <a:off x="1401993" y="1665575"/>
            <a:ext cx="16127611" cy="3235960"/>
          </a:xfrm>
          <a:prstGeom prst="rect">
            <a:avLst/>
          </a:prstGeom>
        </p:spPr>
        <p:txBody>
          <a:bodyPr anchor="t" rtlCol="false" tIns="0" lIns="0" bIns="0" rIns="0">
            <a:spAutoFit/>
          </a:bodyPr>
          <a:lstStyle/>
          <a:p>
            <a:pPr algn="l">
              <a:lnSpc>
                <a:spcPts val="4340"/>
              </a:lnSpc>
            </a:pPr>
            <a:r>
              <a:rPr lang="en-US" sz="3100">
                <a:solidFill>
                  <a:srgbClr val="FFFFFF"/>
                </a:solidFill>
                <a:latin typeface="Canva Sans"/>
                <a:ea typeface="Canva Sans"/>
                <a:cs typeface="Canva Sans"/>
                <a:sym typeface="Canva Sans"/>
              </a:rPr>
              <a:t>We have </a:t>
            </a:r>
            <a:r>
              <a:rPr lang="en-US" sz="3100" b="true">
                <a:solidFill>
                  <a:srgbClr val="FFFFFF"/>
                </a:solidFill>
                <a:latin typeface="Canva Sans Bold"/>
                <a:ea typeface="Canva Sans Bold"/>
                <a:cs typeface="Canva Sans Bold"/>
                <a:sym typeface="Canva Sans Bold"/>
              </a:rPr>
              <a:t>Student wise report generator </a:t>
            </a:r>
            <a:r>
              <a:rPr lang="en-US" sz="3100">
                <a:solidFill>
                  <a:srgbClr val="FFFFFF"/>
                </a:solidFill>
                <a:latin typeface="Canva Sans"/>
                <a:ea typeface="Canva Sans"/>
                <a:cs typeface="Canva Sans"/>
                <a:sym typeface="Canva Sans"/>
              </a:rPr>
              <a:t>for each type like tution, Admission , Transport , Hostel , JNTUH, Scholarship etc . Which can present whole history of the payments of that student till the date with the years .</a:t>
            </a:r>
          </a:p>
          <a:p>
            <a:pPr algn="l">
              <a:lnSpc>
                <a:spcPts val="4340"/>
              </a:lnSpc>
            </a:pPr>
          </a:p>
          <a:p>
            <a:pPr algn="l">
              <a:lnSpc>
                <a:spcPts val="4340"/>
              </a:lnSpc>
            </a:pPr>
            <a:r>
              <a:rPr lang="en-US" sz="3100">
                <a:solidFill>
                  <a:srgbClr val="FFFFFF"/>
                </a:solidFill>
                <a:latin typeface="Canva Sans"/>
                <a:ea typeface="Canva Sans"/>
                <a:cs typeface="Canva Sans"/>
                <a:sym typeface="Canva Sans"/>
              </a:rPr>
              <a:t>It have multiple checks of student identity wheather it exists or not or if exists his/her data exists or not.</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83416" r="0" b="-83416"/>
            </a:stretch>
          </a:blipFill>
        </p:spPr>
      </p:sp>
      <p:sp>
        <p:nvSpPr>
          <p:cNvPr name="Freeform 3" id="3"/>
          <p:cNvSpPr/>
          <p:nvPr/>
        </p:nvSpPr>
        <p:spPr>
          <a:xfrm flipH="false" flipV="false" rot="0">
            <a:off x="3329758" y="206904"/>
            <a:ext cx="9808535" cy="9808535"/>
          </a:xfrm>
          <a:custGeom>
            <a:avLst/>
            <a:gdLst/>
            <a:ahLst/>
            <a:cxnLst/>
            <a:rect r="r" b="b" t="t" l="l"/>
            <a:pathLst>
              <a:path h="9808535" w="9808535">
                <a:moveTo>
                  <a:pt x="0" y="0"/>
                </a:moveTo>
                <a:lnTo>
                  <a:pt x="9808535" y="0"/>
                </a:lnTo>
                <a:lnTo>
                  <a:pt x="9808535" y="9808535"/>
                </a:lnTo>
                <a:lnTo>
                  <a:pt x="0" y="9808535"/>
                </a:lnTo>
                <a:lnTo>
                  <a:pt x="0" y="0"/>
                </a:lnTo>
                <a:close/>
              </a:path>
            </a:pathLst>
          </a:custGeom>
          <a:blipFill>
            <a:blip r:embed="rId3">
              <a:alphaModFix amt="40000"/>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1338189">
            <a:off x="9084745" y="7009779"/>
            <a:ext cx="10971442" cy="3744046"/>
          </a:xfrm>
          <a:custGeom>
            <a:avLst/>
            <a:gdLst/>
            <a:ahLst/>
            <a:cxnLst/>
            <a:rect r="r" b="b" t="t" l="l"/>
            <a:pathLst>
              <a:path h="3744046" w="10971442">
                <a:moveTo>
                  <a:pt x="0" y="0"/>
                </a:moveTo>
                <a:lnTo>
                  <a:pt x="10971443" y="0"/>
                </a:lnTo>
                <a:lnTo>
                  <a:pt x="10971443" y="3744046"/>
                </a:lnTo>
                <a:lnTo>
                  <a:pt x="0" y="3744046"/>
                </a:lnTo>
                <a:lnTo>
                  <a:pt x="0" y="0"/>
                </a:lnTo>
                <a:close/>
              </a:path>
            </a:pathLst>
          </a:custGeom>
          <a:blipFill>
            <a:blip r:embed="rId5"/>
            <a:stretch>
              <a:fillRect l="0" t="0" r="0" b="0"/>
            </a:stretch>
          </a:blipFill>
        </p:spPr>
      </p:sp>
      <p:grpSp>
        <p:nvGrpSpPr>
          <p:cNvPr name="Group 5" id="5"/>
          <p:cNvGrpSpPr/>
          <p:nvPr/>
        </p:nvGrpSpPr>
        <p:grpSpPr>
          <a:xfrm rot="0">
            <a:off x="194723" y="693692"/>
            <a:ext cx="1016804" cy="969141"/>
            <a:chOff x="0" y="0"/>
            <a:chExt cx="812800" cy="774700"/>
          </a:xfrm>
        </p:grpSpPr>
        <p:sp>
          <p:nvSpPr>
            <p:cNvPr name="Freeform 6" id="6"/>
            <p:cNvSpPr/>
            <p:nvPr/>
          </p:nvSpPr>
          <p:spPr>
            <a:xfrm flipH="false" flipV="false" rot="0">
              <a:off x="0" y="0"/>
              <a:ext cx="812800" cy="774700"/>
            </a:xfrm>
            <a:custGeom>
              <a:avLst/>
              <a:gdLst/>
              <a:ahLst/>
              <a:cxnLst/>
              <a:rect r="r" b="b" t="t" l="l"/>
              <a:pathLst>
                <a:path h="774700" w="812800">
                  <a:moveTo>
                    <a:pt x="406400" y="0"/>
                  </a:moveTo>
                  <a:lnTo>
                    <a:pt x="502338" y="295909"/>
                  </a:lnTo>
                  <a:lnTo>
                    <a:pt x="812800" y="295909"/>
                  </a:lnTo>
                  <a:lnTo>
                    <a:pt x="561631" y="478791"/>
                  </a:lnTo>
                  <a:lnTo>
                    <a:pt x="657569" y="774700"/>
                  </a:lnTo>
                  <a:lnTo>
                    <a:pt x="406400" y="591819"/>
                  </a:lnTo>
                  <a:lnTo>
                    <a:pt x="155231" y="774700"/>
                  </a:lnTo>
                  <a:lnTo>
                    <a:pt x="251169" y="478791"/>
                  </a:lnTo>
                  <a:lnTo>
                    <a:pt x="0" y="295909"/>
                  </a:lnTo>
                  <a:lnTo>
                    <a:pt x="310462" y="295909"/>
                  </a:lnTo>
                  <a:lnTo>
                    <a:pt x="406400" y="0"/>
                  </a:lnTo>
                  <a:close/>
                </a:path>
              </a:pathLst>
            </a:custGeom>
            <a:solidFill>
              <a:srgbClr val="FFDE59"/>
            </a:solidFill>
          </p:spPr>
        </p:sp>
        <p:sp>
          <p:nvSpPr>
            <p:cNvPr name="TextBox 7" id="7"/>
            <p:cNvSpPr txBox="true"/>
            <p:nvPr/>
          </p:nvSpPr>
          <p:spPr>
            <a:xfrm>
              <a:off x="228600" y="200025"/>
              <a:ext cx="355600" cy="409575"/>
            </a:xfrm>
            <a:prstGeom prst="rect">
              <a:avLst/>
            </a:prstGeom>
          </p:spPr>
          <p:txBody>
            <a:bodyPr anchor="ctr" rtlCol="false" tIns="50800" lIns="50800" bIns="50800" rIns="50800"/>
            <a:lstStyle/>
            <a:p>
              <a:pPr algn="ctr">
                <a:lnSpc>
                  <a:spcPts val="2800"/>
                </a:lnSpc>
              </a:pPr>
            </a:p>
          </p:txBody>
        </p:sp>
      </p:grpSp>
      <p:sp>
        <p:nvSpPr>
          <p:cNvPr name="TextBox 8" id="8"/>
          <p:cNvSpPr txBox="true"/>
          <p:nvPr/>
        </p:nvSpPr>
        <p:spPr>
          <a:xfrm rot="0">
            <a:off x="491747" y="687090"/>
            <a:ext cx="6979290" cy="887095"/>
          </a:xfrm>
          <a:prstGeom prst="rect">
            <a:avLst/>
          </a:prstGeom>
        </p:spPr>
        <p:txBody>
          <a:bodyPr anchor="t" rtlCol="false" tIns="0" lIns="0" bIns="0" rIns="0">
            <a:spAutoFit/>
          </a:bodyPr>
          <a:lstStyle/>
          <a:p>
            <a:pPr algn="ctr" marL="0" indent="0" lvl="0">
              <a:lnSpc>
                <a:spcPts val="7279"/>
              </a:lnSpc>
              <a:spcBef>
                <a:spcPct val="0"/>
              </a:spcBef>
            </a:pPr>
            <a:r>
              <a:rPr lang="en-US" b="true" sz="5199">
                <a:solidFill>
                  <a:srgbClr val="FFFFFF"/>
                </a:solidFill>
                <a:latin typeface="Canva Sans Bold"/>
                <a:ea typeface="Canva Sans Bold"/>
                <a:cs typeface="Canva Sans Bold"/>
                <a:sym typeface="Canva Sans Bold"/>
              </a:rPr>
              <a:t>3.2 Hostel Staff :</a:t>
            </a:r>
          </a:p>
        </p:txBody>
      </p:sp>
      <p:sp>
        <p:nvSpPr>
          <p:cNvPr name="TextBox 9" id="9"/>
          <p:cNvSpPr txBox="true"/>
          <p:nvPr/>
        </p:nvSpPr>
        <p:spPr>
          <a:xfrm rot="0">
            <a:off x="1343066" y="1793575"/>
            <a:ext cx="16127611" cy="2693035"/>
          </a:xfrm>
          <a:prstGeom prst="rect">
            <a:avLst/>
          </a:prstGeom>
        </p:spPr>
        <p:txBody>
          <a:bodyPr anchor="t" rtlCol="false" tIns="0" lIns="0" bIns="0" rIns="0">
            <a:spAutoFit/>
          </a:bodyPr>
          <a:lstStyle/>
          <a:p>
            <a:pPr algn="l">
              <a:lnSpc>
                <a:spcPts val="4340"/>
              </a:lnSpc>
            </a:pPr>
            <a:r>
              <a:rPr lang="en-US" sz="3100">
                <a:solidFill>
                  <a:srgbClr val="FFFFFF"/>
                </a:solidFill>
                <a:latin typeface="Canva Sans"/>
                <a:ea typeface="Canva Sans"/>
                <a:cs typeface="Canva Sans"/>
                <a:sym typeface="Canva Sans"/>
              </a:rPr>
              <a:t>Similar like Tution staff  , Hostel staff have same features like only viewing and generating or downloading data in pdf format . They can also add hostel students category wise either by single entry or in bulk using excel . They can also download database or send SMS to parents regarding the fees . They can also generate student wise report .</a:t>
            </a:r>
          </a:p>
        </p:txBody>
      </p:sp>
      <p:grpSp>
        <p:nvGrpSpPr>
          <p:cNvPr name="Group 10" id="10"/>
          <p:cNvGrpSpPr/>
          <p:nvPr/>
        </p:nvGrpSpPr>
        <p:grpSpPr>
          <a:xfrm rot="0">
            <a:off x="247682" y="5111172"/>
            <a:ext cx="1016804" cy="969141"/>
            <a:chOff x="0" y="0"/>
            <a:chExt cx="812800" cy="774700"/>
          </a:xfrm>
        </p:grpSpPr>
        <p:sp>
          <p:nvSpPr>
            <p:cNvPr name="Freeform 11" id="11"/>
            <p:cNvSpPr/>
            <p:nvPr/>
          </p:nvSpPr>
          <p:spPr>
            <a:xfrm flipH="false" flipV="false" rot="0">
              <a:off x="0" y="0"/>
              <a:ext cx="812800" cy="774700"/>
            </a:xfrm>
            <a:custGeom>
              <a:avLst/>
              <a:gdLst/>
              <a:ahLst/>
              <a:cxnLst/>
              <a:rect r="r" b="b" t="t" l="l"/>
              <a:pathLst>
                <a:path h="774700" w="812800">
                  <a:moveTo>
                    <a:pt x="406400" y="0"/>
                  </a:moveTo>
                  <a:lnTo>
                    <a:pt x="502338" y="295909"/>
                  </a:lnTo>
                  <a:lnTo>
                    <a:pt x="812800" y="295909"/>
                  </a:lnTo>
                  <a:lnTo>
                    <a:pt x="561631" y="478791"/>
                  </a:lnTo>
                  <a:lnTo>
                    <a:pt x="657569" y="774700"/>
                  </a:lnTo>
                  <a:lnTo>
                    <a:pt x="406400" y="591819"/>
                  </a:lnTo>
                  <a:lnTo>
                    <a:pt x="155231" y="774700"/>
                  </a:lnTo>
                  <a:lnTo>
                    <a:pt x="251169" y="478791"/>
                  </a:lnTo>
                  <a:lnTo>
                    <a:pt x="0" y="295909"/>
                  </a:lnTo>
                  <a:lnTo>
                    <a:pt x="310462" y="295909"/>
                  </a:lnTo>
                  <a:lnTo>
                    <a:pt x="406400" y="0"/>
                  </a:lnTo>
                  <a:close/>
                </a:path>
              </a:pathLst>
            </a:custGeom>
            <a:solidFill>
              <a:srgbClr val="FFDE59"/>
            </a:solidFill>
          </p:spPr>
        </p:sp>
        <p:sp>
          <p:nvSpPr>
            <p:cNvPr name="TextBox 12" id="12"/>
            <p:cNvSpPr txBox="true"/>
            <p:nvPr/>
          </p:nvSpPr>
          <p:spPr>
            <a:xfrm>
              <a:off x="228600" y="200025"/>
              <a:ext cx="355600" cy="409575"/>
            </a:xfrm>
            <a:prstGeom prst="rect">
              <a:avLst/>
            </a:prstGeom>
          </p:spPr>
          <p:txBody>
            <a:bodyPr anchor="ctr" rtlCol="false" tIns="50800" lIns="50800" bIns="50800" rIns="50800"/>
            <a:lstStyle/>
            <a:p>
              <a:pPr algn="ctr">
                <a:lnSpc>
                  <a:spcPts val="2800"/>
                </a:lnSpc>
              </a:pPr>
            </a:p>
          </p:txBody>
        </p:sp>
      </p:grpSp>
      <p:sp>
        <p:nvSpPr>
          <p:cNvPr name="TextBox 13" id="13"/>
          <p:cNvSpPr txBox="true"/>
          <p:nvPr/>
        </p:nvSpPr>
        <p:spPr>
          <a:xfrm rot="0">
            <a:off x="1051202" y="5114409"/>
            <a:ext cx="6979290" cy="887095"/>
          </a:xfrm>
          <a:prstGeom prst="rect">
            <a:avLst/>
          </a:prstGeom>
        </p:spPr>
        <p:txBody>
          <a:bodyPr anchor="t" rtlCol="false" tIns="0" lIns="0" bIns="0" rIns="0">
            <a:spAutoFit/>
          </a:bodyPr>
          <a:lstStyle/>
          <a:p>
            <a:pPr algn="ctr" marL="0" indent="0" lvl="0">
              <a:lnSpc>
                <a:spcPts val="7279"/>
              </a:lnSpc>
              <a:spcBef>
                <a:spcPct val="0"/>
              </a:spcBef>
            </a:pPr>
            <a:r>
              <a:rPr lang="en-US" b="true" sz="5199">
                <a:solidFill>
                  <a:srgbClr val="FFFFFF"/>
                </a:solidFill>
                <a:latin typeface="Canva Sans Bold"/>
                <a:ea typeface="Canva Sans Bold"/>
                <a:cs typeface="Canva Sans Bold"/>
                <a:sym typeface="Canva Sans Bold"/>
              </a:rPr>
              <a:t>3.3 Transport Staff :</a:t>
            </a:r>
          </a:p>
        </p:txBody>
      </p:sp>
      <p:sp>
        <p:nvSpPr>
          <p:cNvPr name="TextBox 14" id="14"/>
          <p:cNvSpPr txBox="true"/>
          <p:nvPr/>
        </p:nvSpPr>
        <p:spPr>
          <a:xfrm rot="0">
            <a:off x="1343066" y="6188767"/>
            <a:ext cx="16127611" cy="2693035"/>
          </a:xfrm>
          <a:prstGeom prst="rect">
            <a:avLst/>
          </a:prstGeom>
        </p:spPr>
        <p:txBody>
          <a:bodyPr anchor="t" rtlCol="false" tIns="0" lIns="0" bIns="0" rIns="0">
            <a:spAutoFit/>
          </a:bodyPr>
          <a:lstStyle/>
          <a:p>
            <a:pPr algn="l">
              <a:lnSpc>
                <a:spcPts val="4340"/>
              </a:lnSpc>
            </a:pPr>
            <a:r>
              <a:rPr lang="en-US" sz="3100">
                <a:solidFill>
                  <a:srgbClr val="FFFFFF"/>
                </a:solidFill>
                <a:latin typeface="Canva Sans"/>
                <a:ea typeface="Canva Sans"/>
                <a:cs typeface="Canva Sans"/>
                <a:sym typeface="Canva Sans"/>
              </a:rPr>
              <a:t>Similar like Tution staff  , Transport staff have same features like only viewing and generating or downloading data in pdf format . They can also add Transport students category wise either by single entry or in bulk using excel . They can also download database or send SMS to parents regarding the fees . They can also generate student wise report .</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83416" r="0" b="-83416"/>
            </a:stretch>
          </a:blipFill>
        </p:spPr>
      </p:sp>
      <p:sp>
        <p:nvSpPr>
          <p:cNvPr name="Freeform 3" id="3"/>
          <p:cNvSpPr/>
          <p:nvPr/>
        </p:nvSpPr>
        <p:spPr>
          <a:xfrm flipH="false" flipV="false" rot="0">
            <a:off x="3329758" y="206904"/>
            <a:ext cx="9808535" cy="9808535"/>
          </a:xfrm>
          <a:custGeom>
            <a:avLst/>
            <a:gdLst/>
            <a:ahLst/>
            <a:cxnLst/>
            <a:rect r="r" b="b" t="t" l="l"/>
            <a:pathLst>
              <a:path h="9808535" w="9808535">
                <a:moveTo>
                  <a:pt x="0" y="0"/>
                </a:moveTo>
                <a:lnTo>
                  <a:pt x="9808535" y="0"/>
                </a:lnTo>
                <a:lnTo>
                  <a:pt x="9808535" y="9808535"/>
                </a:lnTo>
                <a:lnTo>
                  <a:pt x="0" y="9808535"/>
                </a:lnTo>
                <a:lnTo>
                  <a:pt x="0" y="0"/>
                </a:lnTo>
                <a:close/>
              </a:path>
            </a:pathLst>
          </a:custGeom>
          <a:blipFill>
            <a:blip r:embed="rId3">
              <a:alphaModFix amt="40000"/>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1338189">
            <a:off x="9084745" y="7009779"/>
            <a:ext cx="10971442" cy="3744046"/>
          </a:xfrm>
          <a:custGeom>
            <a:avLst/>
            <a:gdLst/>
            <a:ahLst/>
            <a:cxnLst/>
            <a:rect r="r" b="b" t="t" l="l"/>
            <a:pathLst>
              <a:path h="3744046" w="10971442">
                <a:moveTo>
                  <a:pt x="0" y="0"/>
                </a:moveTo>
                <a:lnTo>
                  <a:pt x="10971443" y="0"/>
                </a:lnTo>
                <a:lnTo>
                  <a:pt x="10971443" y="3744046"/>
                </a:lnTo>
                <a:lnTo>
                  <a:pt x="0" y="3744046"/>
                </a:lnTo>
                <a:lnTo>
                  <a:pt x="0" y="0"/>
                </a:lnTo>
                <a:close/>
              </a:path>
            </a:pathLst>
          </a:custGeom>
          <a:blipFill>
            <a:blip r:embed="rId5"/>
            <a:stretch>
              <a:fillRect l="0" t="0" r="0" b="0"/>
            </a:stretch>
          </a:blipFill>
        </p:spPr>
      </p:sp>
      <p:grpSp>
        <p:nvGrpSpPr>
          <p:cNvPr name="Group 5" id="5"/>
          <p:cNvGrpSpPr/>
          <p:nvPr/>
        </p:nvGrpSpPr>
        <p:grpSpPr>
          <a:xfrm rot="0">
            <a:off x="520298" y="762993"/>
            <a:ext cx="1016804" cy="969141"/>
            <a:chOff x="0" y="0"/>
            <a:chExt cx="812800" cy="774700"/>
          </a:xfrm>
        </p:grpSpPr>
        <p:sp>
          <p:nvSpPr>
            <p:cNvPr name="Freeform 6" id="6"/>
            <p:cNvSpPr/>
            <p:nvPr/>
          </p:nvSpPr>
          <p:spPr>
            <a:xfrm flipH="false" flipV="false" rot="0">
              <a:off x="0" y="0"/>
              <a:ext cx="812800" cy="774700"/>
            </a:xfrm>
            <a:custGeom>
              <a:avLst/>
              <a:gdLst/>
              <a:ahLst/>
              <a:cxnLst/>
              <a:rect r="r" b="b" t="t" l="l"/>
              <a:pathLst>
                <a:path h="774700" w="812800">
                  <a:moveTo>
                    <a:pt x="406400" y="0"/>
                  </a:moveTo>
                  <a:lnTo>
                    <a:pt x="502338" y="295909"/>
                  </a:lnTo>
                  <a:lnTo>
                    <a:pt x="812800" y="295909"/>
                  </a:lnTo>
                  <a:lnTo>
                    <a:pt x="561631" y="478791"/>
                  </a:lnTo>
                  <a:lnTo>
                    <a:pt x="657569" y="774700"/>
                  </a:lnTo>
                  <a:lnTo>
                    <a:pt x="406400" y="591819"/>
                  </a:lnTo>
                  <a:lnTo>
                    <a:pt x="155231" y="774700"/>
                  </a:lnTo>
                  <a:lnTo>
                    <a:pt x="251169" y="478791"/>
                  </a:lnTo>
                  <a:lnTo>
                    <a:pt x="0" y="295909"/>
                  </a:lnTo>
                  <a:lnTo>
                    <a:pt x="310462" y="295909"/>
                  </a:lnTo>
                  <a:lnTo>
                    <a:pt x="406400" y="0"/>
                  </a:lnTo>
                  <a:close/>
                </a:path>
              </a:pathLst>
            </a:custGeom>
            <a:solidFill>
              <a:srgbClr val="FFDE59"/>
            </a:solidFill>
          </p:spPr>
        </p:sp>
        <p:sp>
          <p:nvSpPr>
            <p:cNvPr name="TextBox 7" id="7"/>
            <p:cNvSpPr txBox="true"/>
            <p:nvPr/>
          </p:nvSpPr>
          <p:spPr>
            <a:xfrm>
              <a:off x="228600" y="200025"/>
              <a:ext cx="355600" cy="409575"/>
            </a:xfrm>
            <a:prstGeom prst="rect">
              <a:avLst/>
            </a:prstGeom>
          </p:spPr>
          <p:txBody>
            <a:bodyPr anchor="ctr" rtlCol="false" tIns="50800" lIns="50800" bIns="50800" rIns="50800"/>
            <a:lstStyle/>
            <a:p>
              <a:pPr algn="ctr">
                <a:lnSpc>
                  <a:spcPts val="2800"/>
                </a:lnSpc>
              </a:pPr>
            </a:p>
          </p:txBody>
        </p:sp>
      </p:grpSp>
      <p:grpSp>
        <p:nvGrpSpPr>
          <p:cNvPr name="Group 8" id="8"/>
          <p:cNvGrpSpPr/>
          <p:nvPr/>
        </p:nvGrpSpPr>
        <p:grpSpPr>
          <a:xfrm rot="0">
            <a:off x="10593344" y="851641"/>
            <a:ext cx="6877334" cy="9163798"/>
            <a:chOff x="0" y="0"/>
            <a:chExt cx="857746" cy="1142915"/>
          </a:xfrm>
        </p:grpSpPr>
        <p:sp>
          <p:nvSpPr>
            <p:cNvPr name="Freeform 9" id="9"/>
            <p:cNvSpPr/>
            <p:nvPr/>
          </p:nvSpPr>
          <p:spPr>
            <a:xfrm flipH="false" flipV="false" rot="0">
              <a:off x="0" y="0"/>
              <a:ext cx="857746" cy="1142915"/>
            </a:xfrm>
            <a:custGeom>
              <a:avLst/>
              <a:gdLst/>
              <a:ahLst/>
              <a:cxnLst/>
              <a:rect r="r" b="b" t="t" l="l"/>
              <a:pathLst>
                <a:path h="1142915" w="857746">
                  <a:moveTo>
                    <a:pt x="0" y="0"/>
                  </a:moveTo>
                  <a:lnTo>
                    <a:pt x="857746" y="0"/>
                  </a:lnTo>
                  <a:lnTo>
                    <a:pt x="857746" y="1142915"/>
                  </a:lnTo>
                  <a:lnTo>
                    <a:pt x="0" y="1142915"/>
                  </a:lnTo>
                  <a:close/>
                </a:path>
              </a:pathLst>
            </a:custGeom>
            <a:blipFill>
              <a:blip r:embed="rId6"/>
              <a:stretch>
                <a:fillRect l="0" t="-2117" r="0" b="-2117"/>
              </a:stretch>
            </a:blipFill>
          </p:spPr>
        </p:sp>
      </p:grpSp>
      <p:sp>
        <p:nvSpPr>
          <p:cNvPr name="TextBox 10" id="10"/>
          <p:cNvSpPr txBox="true"/>
          <p:nvPr/>
        </p:nvSpPr>
        <p:spPr>
          <a:xfrm rot="0">
            <a:off x="1343066" y="756391"/>
            <a:ext cx="6979290" cy="887095"/>
          </a:xfrm>
          <a:prstGeom prst="rect">
            <a:avLst/>
          </a:prstGeom>
        </p:spPr>
        <p:txBody>
          <a:bodyPr anchor="t" rtlCol="false" tIns="0" lIns="0" bIns="0" rIns="0">
            <a:spAutoFit/>
          </a:bodyPr>
          <a:lstStyle/>
          <a:p>
            <a:pPr algn="ctr" marL="0" indent="0" lvl="0">
              <a:lnSpc>
                <a:spcPts val="7279"/>
              </a:lnSpc>
              <a:spcBef>
                <a:spcPct val="0"/>
              </a:spcBef>
            </a:pPr>
            <a:r>
              <a:rPr lang="en-US" b="true" sz="5199">
                <a:solidFill>
                  <a:srgbClr val="FFFFFF"/>
                </a:solidFill>
                <a:latin typeface="Canva Sans Bold"/>
                <a:ea typeface="Canva Sans Bold"/>
                <a:cs typeface="Canva Sans Bold"/>
                <a:sym typeface="Canva Sans Bold"/>
              </a:rPr>
              <a:t>3.4 Cheque Staff :</a:t>
            </a:r>
          </a:p>
        </p:txBody>
      </p:sp>
      <p:sp>
        <p:nvSpPr>
          <p:cNvPr name="TextBox 11" id="11"/>
          <p:cNvSpPr txBox="true"/>
          <p:nvPr/>
        </p:nvSpPr>
        <p:spPr>
          <a:xfrm rot="0">
            <a:off x="1343066" y="2323133"/>
            <a:ext cx="7441626" cy="6714627"/>
          </a:xfrm>
          <a:prstGeom prst="rect">
            <a:avLst/>
          </a:prstGeom>
        </p:spPr>
        <p:txBody>
          <a:bodyPr anchor="t" rtlCol="false" tIns="0" lIns="0" bIns="0" rIns="0">
            <a:spAutoFit/>
          </a:bodyPr>
          <a:lstStyle/>
          <a:p>
            <a:pPr algn="l">
              <a:lnSpc>
                <a:spcPts val="4139"/>
              </a:lnSpc>
            </a:pPr>
            <a:r>
              <a:rPr lang="en-US" sz="2957">
                <a:solidFill>
                  <a:srgbClr val="FFFFFF"/>
                </a:solidFill>
                <a:latin typeface="Canva Sans"/>
                <a:ea typeface="Canva Sans"/>
                <a:cs typeface="Canva Sans"/>
                <a:sym typeface="Canva Sans"/>
              </a:rPr>
              <a:t>Here , staff can manage cheque payments submitted by student . When student came with the cheque of payments , staff can enter details in the form  .</a:t>
            </a:r>
          </a:p>
          <a:p>
            <a:pPr algn="l">
              <a:lnSpc>
                <a:spcPts val="4139"/>
              </a:lnSpc>
            </a:pPr>
            <a:r>
              <a:rPr lang="en-US" sz="2957">
                <a:solidFill>
                  <a:srgbClr val="FFFFFF"/>
                </a:solidFill>
                <a:latin typeface="Canva Sans"/>
                <a:ea typeface="Canva Sans"/>
                <a:cs typeface="Canva Sans"/>
                <a:sym typeface="Canva Sans"/>
              </a:rPr>
              <a:t>It will automatically check the duplicity of cheque and if cheque is valid then the amount w.r.t details it automatically update the student fees .</a:t>
            </a:r>
          </a:p>
          <a:p>
            <a:pPr algn="l">
              <a:lnSpc>
                <a:spcPts val="4139"/>
              </a:lnSpc>
            </a:pPr>
            <a:r>
              <a:rPr lang="en-US" sz="2957">
                <a:solidFill>
                  <a:srgbClr val="FFFFFF"/>
                </a:solidFill>
                <a:latin typeface="Canva Sans"/>
                <a:ea typeface="Canva Sans"/>
                <a:cs typeface="Canva Sans"/>
                <a:sym typeface="Canva Sans"/>
              </a:rPr>
              <a:t>Staff can also check the particular student cheque history year wise , also they can analyze the data in database section using different filters</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83416" r="0" b="-83416"/>
            </a:stretch>
          </a:blipFill>
        </p:spPr>
      </p:sp>
      <p:sp>
        <p:nvSpPr>
          <p:cNvPr name="Freeform 3" id="3"/>
          <p:cNvSpPr/>
          <p:nvPr/>
        </p:nvSpPr>
        <p:spPr>
          <a:xfrm flipH="false" flipV="false" rot="0">
            <a:off x="3545540" y="955977"/>
            <a:ext cx="9808535" cy="9808535"/>
          </a:xfrm>
          <a:custGeom>
            <a:avLst/>
            <a:gdLst/>
            <a:ahLst/>
            <a:cxnLst/>
            <a:rect r="r" b="b" t="t" l="l"/>
            <a:pathLst>
              <a:path h="9808535" w="9808535">
                <a:moveTo>
                  <a:pt x="0" y="0"/>
                </a:moveTo>
                <a:lnTo>
                  <a:pt x="9808535" y="0"/>
                </a:lnTo>
                <a:lnTo>
                  <a:pt x="9808535" y="9808534"/>
                </a:lnTo>
                <a:lnTo>
                  <a:pt x="0" y="9808534"/>
                </a:lnTo>
                <a:lnTo>
                  <a:pt x="0" y="0"/>
                </a:lnTo>
                <a:close/>
              </a:path>
            </a:pathLst>
          </a:custGeom>
          <a:blipFill>
            <a:blip r:embed="rId3">
              <a:alphaModFix amt="40000"/>
              <a:extLst>
                <a:ext uri="{96DAC541-7B7A-43D3-8B79-37D633B846F1}">
                  <asvg:svgBlip xmlns:asvg="http://schemas.microsoft.com/office/drawing/2016/SVG/main" r:embed="rId4"/>
                </a:ext>
              </a:extLst>
            </a:blip>
            <a:stretch>
              <a:fillRect l="0" t="0" r="0" b="0"/>
            </a:stretch>
          </a:blipFill>
        </p:spPr>
      </p:sp>
      <p:grpSp>
        <p:nvGrpSpPr>
          <p:cNvPr name="Group 4" id="4"/>
          <p:cNvGrpSpPr/>
          <p:nvPr/>
        </p:nvGrpSpPr>
        <p:grpSpPr>
          <a:xfrm rot="0">
            <a:off x="142667" y="1501656"/>
            <a:ext cx="614411" cy="585611"/>
            <a:chOff x="0" y="0"/>
            <a:chExt cx="812800" cy="774700"/>
          </a:xfrm>
        </p:grpSpPr>
        <p:sp>
          <p:nvSpPr>
            <p:cNvPr name="Freeform 5" id="5"/>
            <p:cNvSpPr/>
            <p:nvPr/>
          </p:nvSpPr>
          <p:spPr>
            <a:xfrm flipH="false" flipV="false" rot="0">
              <a:off x="0" y="0"/>
              <a:ext cx="812800" cy="774700"/>
            </a:xfrm>
            <a:custGeom>
              <a:avLst/>
              <a:gdLst/>
              <a:ahLst/>
              <a:cxnLst/>
              <a:rect r="r" b="b" t="t" l="l"/>
              <a:pathLst>
                <a:path h="774700" w="812800">
                  <a:moveTo>
                    <a:pt x="406400" y="0"/>
                  </a:moveTo>
                  <a:lnTo>
                    <a:pt x="502338" y="295909"/>
                  </a:lnTo>
                  <a:lnTo>
                    <a:pt x="812800" y="295909"/>
                  </a:lnTo>
                  <a:lnTo>
                    <a:pt x="561631" y="478791"/>
                  </a:lnTo>
                  <a:lnTo>
                    <a:pt x="657569" y="774700"/>
                  </a:lnTo>
                  <a:lnTo>
                    <a:pt x="406400" y="591819"/>
                  </a:lnTo>
                  <a:lnTo>
                    <a:pt x="155231" y="774700"/>
                  </a:lnTo>
                  <a:lnTo>
                    <a:pt x="251169" y="478791"/>
                  </a:lnTo>
                  <a:lnTo>
                    <a:pt x="0" y="295909"/>
                  </a:lnTo>
                  <a:lnTo>
                    <a:pt x="310462" y="295909"/>
                  </a:lnTo>
                  <a:lnTo>
                    <a:pt x="406400" y="0"/>
                  </a:lnTo>
                  <a:close/>
                </a:path>
              </a:pathLst>
            </a:custGeom>
            <a:solidFill>
              <a:srgbClr val="FFDE59"/>
            </a:solidFill>
          </p:spPr>
        </p:sp>
        <p:sp>
          <p:nvSpPr>
            <p:cNvPr name="TextBox 6" id="6"/>
            <p:cNvSpPr txBox="true"/>
            <p:nvPr/>
          </p:nvSpPr>
          <p:spPr>
            <a:xfrm>
              <a:off x="228600" y="200025"/>
              <a:ext cx="355600" cy="409575"/>
            </a:xfrm>
            <a:prstGeom prst="rect">
              <a:avLst/>
            </a:prstGeom>
          </p:spPr>
          <p:txBody>
            <a:bodyPr anchor="ctr" rtlCol="false" tIns="50800" lIns="50800" bIns="50800" rIns="50800"/>
            <a:lstStyle/>
            <a:p>
              <a:pPr algn="ctr">
                <a:lnSpc>
                  <a:spcPts val="2800"/>
                </a:lnSpc>
              </a:pPr>
            </a:p>
          </p:txBody>
        </p:sp>
      </p:grpSp>
      <p:sp>
        <p:nvSpPr>
          <p:cNvPr name="TextBox 7" id="7"/>
          <p:cNvSpPr txBox="true"/>
          <p:nvPr/>
        </p:nvSpPr>
        <p:spPr>
          <a:xfrm rot="0">
            <a:off x="934754" y="1585424"/>
            <a:ext cx="16899726" cy="4274820"/>
          </a:xfrm>
          <a:prstGeom prst="rect">
            <a:avLst/>
          </a:prstGeom>
        </p:spPr>
        <p:txBody>
          <a:bodyPr anchor="t" rtlCol="false" tIns="0" lIns="0" bIns="0" rIns="0">
            <a:spAutoFit/>
          </a:bodyPr>
          <a:lstStyle/>
          <a:p>
            <a:pPr algn="l">
              <a:lnSpc>
                <a:spcPts val="3780"/>
              </a:lnSpc>
            </a:pPr>
            <a:r>
              <a:rPr lang="en-US" sz="2700">
                <a:solidFill>
                  <a:srgbClr val="FFFFFF"/>
                </a:solidFill>
                <a:latin typeface="Canva Sans"/>
                <a:ea typeface="Canva Sans"/>
                <a:cs typeface="Canva Sans"/>
                <a:sym typeface="Canva Sans"/>
              </a:rPr>
              <a:t>They can see the database using filters like </a:t>
            </a:r>
            <a:r>
              <a:rPr lang="en-US" sz="2700" b="true">
                <a:solidFill>
                  <a:srgbClr val="FFFFFF"/>
                </a:solidFill>
                <a:latin typeface="Canva Sans Bold"/>
                <a:ea typeface="Canva Sans Bold"/>
                <a:cs typeface="Canva Sans Bold"/>
                <a:sym typeface="Canva Sans Bold"/>
              </a:rPr>
              <a:t>Branch(CSM,CSE,ECE etc)</a:t>
            </a:r>
            <a:r>
              <a:rPr lang="en-US" sz="2700">
                <a:solidFill>
                  <a:srgbClr val="FFFFFF"/>
                </a:solidFill>
                <a:latin typeface="Canva Sans"/>
                <a:ea typeface="Canva Sans"/>
                <a:cs typeface="Canva Sans"/>
                <a:sym typeface="Canva Sans"/>
              </a:rPr>
              <a:t> , </a:t>
            </a:r>
            <a:r>
              <a:rPr lang="en-US" sz="2700" b="true">
                <a:solidFill>
                  <a:srgbClr val="FFFFFF"/>
                </a:solidFill>
                <a:latin typeface="Canva Sans Bold"/>
                <a:ea typeface="Canva Sans Bold"/>
                <a:cs typeface="Canva Sans Bold"/>
                <a:sym typeface="Canva Sans Bold"/>
              </a:rPr>
              <a:t>Class</a:t>
            </a:r>
            <a:r>
              <a:rPr lang="en-US" sz="2700">
                <a:solidFill>
                  <a:srgbClr val="FFFFFF"/>
                </a:solidFill>
                <a:latin typeface="Canva Sans"/>
                <a:ea typeface="Canva Sans"/>
                <a:cs typeface="Canva Sans"/>
                <a:sym typeface="Canva Sans"/>
              </a:rPr>
              <a:t>( 1st year , 2nd ,3rd ,4th , ALL) , </a:t>
            </a:r>
            <a:r>
              <a:rPr lang="en-US" sz="2700" b="true">
                <a:solidFill>
                  <a:srgbClr val="FFFFFF"/>
                </a:solidFill>
                <a:latin typeface="Canva Sans Bold"/>
                <a:ea typeface="Canva Sans Bold"/>
                <a:cs typeface="Canva Sans Bold"/>
                <a:sym typeface="Canva Sans Bold"/>
              </a:rPr>
              <a:t>Fees-Type</a:t>
            </a:r>
            <a:r>
              <a:rPr lang="en-US" sz="2700">
                <a:solidFill>
                  <a:srgbClr val="FFFFFF"/>
                </a:solidFill>
                <a:latin typeface="Canva Sans"/>
                <a:ea typeface="Canva Sans"/>
                <a:cs typeface="Canva Sans"/>
                <a:sym typeface="Canva Sans"/>
              </a:rPr>
              <a:t>(Tution , JNTUH , Hostel , Transport) , </a:t>
            </a:r>
          </a:p>
          <a:p>
            <a:pPr algn="l">
              <a:lnSpc>
                <a:spcPts val="3780"/>
              </a:lnSpc>
            </a:pPr>
            <a:r>
              <a:rPr lang="en-US" sz="2700" b="true">
                <a:solidFill>
                  <a:srgbClr val="FFFFFF"/>
                </a:solidFill>
                <a:latin typeface="Canva Sans Bold"/>
                <a:ea typeface="Canva Sans Bold"/>
                <a:cs typeface="Canva Sans Bold"/>
                <a:sym typeface="Canva Sans Bold"/>
              </a:rPr>
              <a:t>Amount</a:t>
            </a:r>
            <a:r>
              <a:rPr lang="en-US" sz="2700">
                <a:solidFill>
                  <a:srgbClr val="FFFFFF"/>
                </a:solidFill>
                <a:latin typeface="Canva Sans"/>
                <a:ea typeface="Canva Sans"/>
                <a:cs typeface="Canva Sans"/>
                <a:sym typeface="Canva Sans"/>
              </a:rPr>
              <a:t>(  lt_50,000 , gt_100000 ) . </a:t>
            </a:r>
          </a:p>
          <a:p>
            <a:pPr algn="l">
              <a:lnSpc>
                <a:spcPts val="3780"/>
              </a:lnSpc>
            </a:pPr>
          </a:p>
          <a:p>
            <a:pPr algn="l">
              <a:lnSpc>
                <a:spcPts val="3780"/>
              </a:lnSpc>
            </a:pPr>
            <a:r>
              <a:rPr lang="en-US" sz="2700">
                <a:solidFill>
                  <a:srgbClr val="FFFFFF"/>
                </a:solidFill>
                <a:latin typeface="Canva Sans"/>
                <a:ea typeface="Canva Sans"/>
                <a:cs typeface="Canva Sans"/>
                <a:sym typeface="Canva Sans"/>
              </a:rPr>
              <a:t>The button </a:t>
            </a:r>
            <a:r>
              <a:rPr lang="en-US" sz="2700" b="true">
                <a:solidFill>
                  <a:srgbClr val="FFFFFF"/>
                </a:solidFill>
                <a:latin typeface="Canva Sans Bold"/>
                <a:ea typeface="Canva Sans Bold"/>
                <a:cs typeface="Canva Sans Bold"/>
                <a:sym typeface="Canva Sans Bold"/>
              </a:rPr>
              <a:t>Save As Pdf </a:t>
            </a:r>
            <a:r>
              <a:rPr lang="en-US" sz="2700">
                <a:solidFill>
                  <a:srgbClr val="FFFFFF"/>
                </a:solidFill>
                <a:latin typeface="Canva Sans"/>
                <a:ea typeface="Canva Sans"/>
                <a:cs typeface="Canva Sans"/>
                <a:sym typeface="Canva Sans"/>
              </a:rPr>
              <a:t>will create an pdf of that record and can be easily downloaded through browser .</a:t>
            </a:r>
          </a:p>
          <a:p>
            <a:pPr algn="l">
              <a:lnSpc>
                <a:spcPts val="3780"/>
              </a:lnSpc>
            </a:pPr>
          </a:p>
          <a:p>
            <a:pPr algn="l">
              <a:lnSpc>
                <a:spcPts val="3780"/>
              </a:lnSpc>
            </a:pPr>
            <a:r>
              <a:rPr lang="en-US" sz="2700">
                <a:solidFill>
                  <a:srgbClr val="FFFFFF"/>
                </a:solidFill>
                <a:latin typeface="Canva Sans"/>
                <a:ea typeface="Canva Sans"/>
                <a:cs typeface="Canva Sans"/>
                <a:sym typeface="Canva Sans"/>
              </a:rPr>
              <a:t>In database the phone numbers of students</a:t>
            </a:r>
            <a:r>
              <a:rPr lang="en-US" sz="2700" b="true">
                <a:solidFill>
                  <a:srgbClr val="FFFFFF"/>
                </a:solidFill>
                <a:latin typeface="Canva Sans Bold"/>
                <a:ea typeface="Canva Sans Bold"/>
                <a:cs typeface="Canva Sans Bold"/>
                <a:sym typeface="Canva Sans Bold"/>
              </a:rPr>
              <a:t> are not the links</a:t>
            </a:r>
            <a:r>
              <a:rPr lang="en-US" sz="2700">
                <a:solidFill>
                  <a:srgbClr val="FFFFFF"/>
                </a:solidFill>
                <a:latin typeface="Canva Sans"/>
                <a:ea typeface="Canva Sans"/>
                <a:cs typeface="Canva Sans"/>
                <a:sym typeface="Canva Sans"/>
              </a:rPr>
              <a:t> they cann’t </a:t>
            </a:r>
            <a:r>
              <a:rPr lang="en-US" sz="2700" b="true">
                <a:solidFill>
                  <a:srgbClr val="FFFFFF"/>
                </a:solidFill>
                <a:latin typeface="Canva Sans Bold"/>
                <a:ea typeface="Canva Sans Bold"/>
                <a:cs typeface="Canva Sans Bold"/>
                <a:sym typeface="Canva Sans Bold"/>
              </a:rPr>
              <a:t>send an SMS</a:t>
            </a:r>
            <a:r>
              <a:rPr lang="en-US" sz="2700">
                <a:solidFill>
                  <a:srgbClr val="FFFFFF"/>
                </a:solidFill>
                <a:latin typeface="Canva Sans"/>
                <a:ea typeface="Canva Sans"/>
                <a:cs typeface="Canva Sans"/>
                <a:sym typeface="Canva Sans"/>
              </a:rPr>
              <a:t> on that number.</a:t>
            </a:r>
          </a:p>
          <a:p>
            <a:pPr algn="l" marL="0" indent="0" lvl="0">
              <a:lnSpc>
                <a:spcPts val="3780"/>
              </a:lnSpc>
              <a:spcBef>
                <a:spcPct val="0"/>
              </a:spcBef>
            </a:pPr>
          </a:p>
        </p:txBody>
      </p:sp>
      <p:sp>
        <p:nvSpPr>
          <p:cNvPr name="TextBox 8" id="8"/>
          <p:cNvSpPr txBox="true"/>
          <p:nvPr/>
        </p:nvSpPr>
        <p:spPr>
          <a:xfrm rot="0">
            <a:off x="-545692" y="244226"/>
            <a:ext cx="6158746" cy="784474"/>
          </a:xfrm>
          <a:prstGeom prst="rect">
            <a:avLst/>
          </a:prstGeom>
        </p:spPr>
        <p:txBody>
          <a:bodyPr anchor="t" rtlCol="false" tIns="0" lIns="0" bIns="0" rIns="0">
            <a:spAutoFit/>
          </a:bodyPr>
          <a:lstStyle/>
          <a:p>
            <a:pPr algn="ctr" marL="0" indent="0" lvl="0">
              <a:lnSpc>
                <a:spcPts val="6424"/>
              </a:lnSpc>
              <a:spcBef>
                <a:spcPct val="0"/>
              </a:spcBef>
            </a:pPr>
            <a:r>
              <a:rPr lang="en-US" b="true" sz="4588">
                <a:solidFill>
                  <a:srgbClr val="FFFFFF"/>
                </a:solidFill>
                <a:latin typeface="Canva Sans Bold"/>
                <a:ea typeface="Canva Sans Bold"/>
                <a:cs typeface="Canva Sans Bold"/>
                <a:sym typeface="Canva Sans Bold"/>
              </a:rPr>
              <a:t>DATABASE</a:t>
            </a:r>
          </a:p>
        </p:txBody>
      </p:sp>
      <p:grpSp>
        <p:nvGrpSpPr>
          <p:cNvPr name="Group 9" id="9"/>
          <p:cNvGrpSpPr/>
          <p:nvPr/>
        </p:nvGrpSpPr>
        <p:grpSpPr>
          <a:xfrm rot="0">
            <a:off x="142667" y="3317685"/>
            <a:ext cx="614411" cy="585611"/>
            <a:chOff x="0" y="0"/>
            <a:chExt cx="812800" cy="774700"/>
          </a:xfrm>
        </p:grpSpPr>
        <p:sp>
          <p:nvSpPr>
            <p:cNvPr name="Freeform 10" id="10"/>
            <p:cNvSpPr/>
            <p:nvPr/>
          </p:nvSpPr>
          <p:spPr>
            <a:xfrm flipH="false" flipV="false" rot="0">
              <a:off x="0" y="0"/>
              <a:ext cx="812800" cy="774700"/>
            </a:xfrm>
            <a:custGeom>
              <a:avLst/>
              <a:gdLst/>
              <a:ahLst/>
              <a:cxnLst/>
              <a:rect r="r" b="b" t="t" l="l"/>
              <a:pathLst>
                <a:path h="774700" w="812800">
                  <a:moveTo>
                    <a:pt x="406400" y="0"/>
                  </a:moveTo>
                  <a:lnTo>
                    <a:pt x="502338" y="295909"/>
                  </a:lnTo>
                  <a:lnTo>
                    <a:pt x="812800" y="295909"/>
                  </a:lnTo>
                  <a:lnTo>
                    <a:pt x="561631" y="478791"/>
                  </a:lnTo>
                  <a:lnTo>
                    <a:pt x="657569" y="774700"/>
                  </a:lnTo>
                  <a:lnTo>
                    <a:pt x="406400" y="591819"/>
                  </a:lnTo>
                  <a:lnTo>
                    <a:pt x="155231" y="774700"/>
                  </a:lnTo>
                  <a:lnTo>
                    <a:pt x="251169" y="478791"/>
                  </a:lnTo>
                  <a:lnTo>
                    <a:pt x="0" y="295909"/>
                  </a:lnTo>
                  <a:lnTo>
                    <a:pt x="310462" y="295909"/>
                  </a:lnTo>
                  <a:lnTo>
                    <a:pt x="406400" y="0"/>
                  </a:lnTo>
                  <a:close/>
                </a:path>
              </a:pathLst>
            </a:custGeom>
            <a:solidFill>
              <a:srgbClr val="FFDE59"/>
            </a:solidFill>
          </p:spPr>
        </p:sp>
        <p:sp>
          <p:nvSpPr>
            <p:cNvPr name="TextBox 11" id="11"/>
            <p:cNvSpPr txBox="true"/>
            <p:nvPr/>
          </p:nvSpPr>
          <p:spPr>
            <a:xfrm>
              <a:off x="228600" y="200025"/>
              <a:ext cx="355600" cy="409575"/>
            </a:xfrm>
            <a:prstGeom prst="rect">
              <a:avLst/>
            </a:prstGeom>
          </p:spPr>
          <p:txBody>
            <a:bodyPr anchor="ctr" rtlCol="false" tIns="50800" lIns="50800" bIns="50800" rIns="50800"/>
            <a:lstStyle/>
            <a:p>
              <a:pPr algn="ctr">
                <a:lnSpc>
                  <a:spcPts val="2800"/>
                </a:lnSpc>
              </a:pPr>
            </a:p>
          </p:txBody>
        </p:sp>
      </p:grpSp>
      <p:grpSp>
        <p:nvGrpSpPr>
          <p:cNvPr name="Group 12" id="12"/>
          <p:cNvGrpSpPr/>
          <p:nvPr/>
        </p:nvGrpSpPr>
        <p:grpSpPr>
          <a:xfrm rot="0">
            <a:off x="142667" y="4874181"/>
            <a:ext cx="614411" cy="585611"/>
            <a:chOff x="0" y="0"/>
            <a:chExt cx="812800" cy="774700"/>
          </a:xfrm>
        </p:grpSpPr>
        <p:sp>
          <p:nvSpPr>
            <p:cNvPr name="Freeform 13" id="13"/>
            <p:cNvSpPr/>
            <p:nvPr/>
          </p:nvSpPr>
          <p:spPr>
            <a:xfrm flipH="false" flipV="false" rot="0">
              <a:off x="0" y="0"/>
              <a:ext cx="812800" cy="774700"/>
            </a:xfrm>
            <a:custGeom>
              <a:avLst/>
              <a:gdLst/>
              <a:ahLst/>
              <a:cxnLst/>
              <a:rect r="r" b="b" t="t" l="l"/>
              <a:pathLst>
                <a:path h="774700" w="812800">
                  <a:moveTo>
                    <a:pt x="406400" y="0"/>
                  </a:moveTo>
                  <a:lnTo>
                    <a:pt x="502338" y="295909"/>
                  </a:lnTo>
                  <a:lnTo>
                    <a:pt x="812800" y="295909"/>
                  </a:lnTo>
                  <a:lnTo>
                    <a:pt x="561631" y="478791"/>
                  </a:lnTo>
                  <a:lnTo>
                    <a:pt x="657569" y="774700"/>
                  </a:lnTo>
                  <a:lnTo>
                    <a:pt x="406400" y="591819"/>
                  </a:lnTo>
                  <a:lnTo>
                    <a:pt x="155231" y="774700"/>
                  </a:lnTo>
                  <a:lnTo>
                    <a:pt x="251169" y="478791"/>
                  </a:lnTo>
                  <a:lnTo>
                    <a:pt x="0" y="295909"/>
                  </a:lnTo>
                  <a:lnTo>
                    <a:pt x="310462" y="295909"/>
                  </a:lnTo>
                  <a:lnTo>
                    <a:pt x="406400" y="0"/>
                  </a:lnTo>
                  <a:close/>
                </a:path>
              </a:pathLst>
            </a:custGeom>
            <a:solidFill>
              <a:srgbClr val="FFDE59"/>
            </a:solidFill>
          </p:spPr>
        </p:sp>
        <p:sp>
          <p:nvSpPr>
            <p:cNvPr name="TextBox 14" id="14"/>
            <p:cNvSpPr txBox="true"/>
            <p:nvPr/>
          </p:nvSpPr>
          <p:spPr>
            <a:xfrm>
              <a:off x="228600" y="200025"/>
              <a:ext cx="355600" cy="409575"/>
            </a:xfrm>
            <a:prstGeom prst="rect">
              <a:avLst/>
            </a:prstGeom>
          </p:spPr>
          <p:txBody>
            <a:bodyPr anchor="ctr" rtlCol="false" tIns="50800" lIns="50800" bIns="50800" rIns="50800"/>
            <a:lstStyle/>
            <a:p>
              <a:pPr algn="ctr">
                <a:lnSpc>
                  <a:spcPts val="2800"/>
                </a:lnSpc>
              </a:pPr>
            </a:p>
          </p:txBody>
        </p:sp>
      </p:grpSp>
      <p:sp>
        <p:nvSpPr>
          <p:cNvPr name="TextBox 15" id="15"/>
          <p:cNvSpPr txBox="true"/>
          <p:nvPr/>
        </p:nvSpPr>
        <p:spPr>
          <a:xfrm rot="0">
            <a:off x="932135" y="6104944"/>
            <a:ext cx="5973485" cy="687978"/>
          </a:xfrm>
          <a:prstGeom prst="rect">
            <a:avLst/>
          </a:prstGeom>
        </p:spPr>
        <p:txBody>
          <a:bodyPr anchor="t" rtlCol="false" tIns="0" lIns="0" bIns="0" rIns="0">
            <a:spAutoFit/>
          </a:bodyPr>
          <a:lstStyle/>
          <a:p>
            <a:pPr algn="ctr" marL="0" indent="0" lvl="0">
              <a:lnSpc>
                <a:spcPts val="5654"/>
              </a:lnSpc>
              <a:spcBef>
                <a:spcPct val="0"/>
              </a:spcBef>
            </a:pPr>
            <a:r>
              <a:rPr lang="en-US" b="true" sz="4039">
                <a:solidFill>
                  <a:srgbClr val="FFFFFF"/>
                </a:solidFill>
                <a:latin typeface="Canva Sans Bold"/>
                <a:ea typeface="Canva Sans Bold"/>
                <a:cs typeface="Canva Sans Bold"/>
                <a:sym typeface="Canva Sans Bold"/>
              </a:rPr>
              <a:t>STUDENT WISE REPORT</a:t>
            </a:r>
          </a:p>
        </p:txBody>
      </p:sp>
      <p:grpSp>
        <p:nvGrpSpPr>
          <p:cNvPr name="Group 16" id="16"/>
          <p:cNvGrpSpPr/>
          <p:nvPr/>
        </p:nvGrpSpPr>
        <p:grpSpPr>
          <a:xfrm rot="0">
            <a:off x="142667" y="7304764"/>
            <a:ext cx="614411" cy="585611"/>
            <a:chOff x="0" y="0"/>
            <a:chExt cx="812800" cy="774700"/>
          </a:xfrm>
        </p:grpSpPr>
        <p:sp>
          <p:nvSpPr>
            <p:cNvPr name="Freeform 17" id="17"/>
            <p:cNvSpPr/>
            <p:nvPr/>
          </p:nvSpPr>
          <p:spPr>
            <a:xfrm flipH="false" flipV="false" rot="0">
              <a:off x="0" y="0"/>
              <a:ext cx="812800" cy="774700"/>
            </a:xfrm>
            <a:custGeom>
              <a:avLst/>
              <a:gdLst/>
              <a:ahLst/>
              <a:cxnLst/>
              <a:rect r="r" b="b" t="t" l="l"/>
              <a:pathLst>
                <a:path h="774700" w="812800">
                  <a:moveTo>
                    <a:pt x="406400" y="0"/>
                  </a:moveTo>
                  <a:lnTo>
                    <a:pt x="502338" y="295909"/>
                  </a:lnTo>
                  <a:lnTo>
                    <a:pt x="812800" y="295909"/>
                  </a:lnTo>
                  <a:lnTo>
                    <a:pt x="561631" y="478791"/>
                  </a:lnTo>
                  <a:lnTo>
                    <a:pt x="657569" y="774700"/>
                  </a:lnTo>
                  <a:lnTo>
                    <a:pt x="406400" y="591819"/>
                  </a:lnTo>
                  <a:lnTo>
                    <a:pt x="155231" y="774700"/>
                  </a:lnTo>
                  <a:lnTo>
                    <a:pt x="251169" y="478791"/>
                  </a:lnTo>
                  <a:lnTo>
                    <a:pt x="0" y="295909"/>
                  </a:lnTo>
                  <a:lnTo>
                    <a:pt x="310462" y="295909"/>
                  </a:lnTo>
                  <a:lnTo>
                    <a:pt x="406400" y="0"/>
                  </a:lnTo>
                  <a:close/>
                </a:path>
              </a:pathLst>
            </a:custGeom>
            <a:solidFill>
              <a:srgbClr val="FFDE59"/>
            </a:solidFill>
          </p:spPr>
        </p:sp>
        <p:sp>
          <p:nvSpPr>
            <p:cNvPr name="TextBox 18" id="18"/>
            <p:cNvSpPr txBox="true"/>
            <p:nvPr/>
          </p:nvSpPr>
          <p:spPr>
            <a:xfrm>
              <a:off x="228600" y="200025"/>
              <a:ext cx="355600" cy="409575"/>
            </a:xfrm>
            <a:prstGeom prst="rect">
              <a:avLst/>
            </a:prstGeom>
          </p:spPr>
          <p:txBody>
            <a:bodyPr anchor="ctr" rtlCol="false" tIns="50800" lIns="50800" bIns="50800" rIns="50800"/>
            <a:lstStyle/>
            <a:p>
              <a:pPr algn="ctr">
                <a:lnSpc>
                  <a:spcPts val="2800"/>
                </a:lnSpc>
              </a:pPr>
            </a:p>
          </p:txBody>
        </p:sp>
      </p:grpSp>
      <p:sp>
        <p:nvSpPr>
          <p:cNvPr name="TextBox 19" id="19"/>
          <p:cNvSpPr txBox="true"/>
          <p:nvPr/>
        </p:nvSpPr>
        <p:spPr>
          <a:xfrm rot="0">
            <a:off x="934754" y="7319510"/>
            <a:ext cx="16899726" cy="941070"/>
          </a:xfrm>
          <a:prstGeom prst="rect">
            <a:avLst/>
          </a:prstGeom>
        </p:spPr>
        <p:txBody>
          <a:bodyPr anchor="t" rtlCol="false" tIns="0" lIns="0" bIns="0" rIns="0">
            <a:spAutoFit/>
          </a:bodyPr>
          <a:lstStyle/>
          <a:p>
            <a:pPr algn="l" marL="0" indent="0" lvl="0">
              <a:lnSpc>
                <a:spcPts val="3780"/>
              </a:lnSpc>
              <a:spcBef>
                <a:spcPct val="0"/>
              </a:spcBef>
            </a:pPr>
            <a:r>
              <a:rPr lang="en-US" sz="2700">
                <a:solidFill>
                  <a:srgbClr val="FFFFFF"/>
                </a:solidFill>
                <a:latin typeface="Canva Sans"/>
                <a:ea typeface="Canva Sans"/>
                <a:cs typeface="Canva Sans"/>
                <a:sym typeface="Canva Sans"/>
              </a:rPr>
              <a:t>It provide the info of cheque submitted by a particular student with the amount date submitted etc , with year wise like in 1</a:t>
            </a:r>
            <a:r>
              <a:rPr lang="en-US" sz="2700">
                <a:solidFill>
                  <a:srgbClr val="FFFFFF"/>
                </a:solidFill>
                <a:latin typeface="Canva Sans"/>
                <a:ea typeface="Canva Sans"/>
                <a:cs typeface="Canva Sans"/>
                <a:sym typeface="Canva Sans"/>
              </a:rPr>
              <a:t>st</a:t>
            </a:r>
            <a:r>
              <a:rPr lang="en-US" sz="2700">
                <a:solidFill>
                  <a:srgbClr val="FFFFFF"/>
                </a:solidFill>
                <a:latin typeface="Canva Sans"/>
                <a:ea typeface="Canva Sans"/>
                <a:cs typeface="Canva Sans"/>
                <a:sym typeface="Canva Sans"/>
              </a:rPr>
              <a:t> year 2 cheques are submitted in 2</a:t>
            </a:r>
            <a:r>
              <a:rPr lang="en-US" sz="2700">
                <a:solidFill>
                  <a:srgbClr val="FFFFFF"/>
                </a:solidFill>
                <a:latin typeface="Canva Sans"/>
                <a:ea typeface="Canva Sans"/>
                <a:cs typeface="Canva Sans"/>
                <a:sym typeface="Canva Sans"/>
              </a:rPr>
              <a:t>nd</a:t>
            </a:r>
            <a:r>
              <a:rPr lang="en-US" sz="2700">
                <a:solidFill>
                  <a:srgbClr val="FFFFFF"/>
                </a:solidFill>
                <a:latin typeface="Canva Sans"/>
                <a:ea typeface="Canva Sans"/>
                <a:cs typeface="Canva Sans"/>
                <a:sym typeface="Canva Sans"/>
              </a:rPr>
              <a:t> year 4 cheques are submitted etc.</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83416" r="0" b="-83416"/>
            </a:stretch>
          </a:blipFill>
        </p:spPr>
      </p:sp>
      <p:sp>
        <p:nvSpPr>
          <p:cNvPr name="Freeform 3" id="3"/>
          <p:cNvSpPr/>
          <p:nvPr/>
        </p:nvSpPr>
        <p:spPr>
          <a:xfrm flipH="false" flipV="false" rot="0">
            <a:off x="4239733" y="239233"/>
            <a:ext cx="9808535" cy="9808535"/>
          </a:xfrm>
          <a:custGeom>
            <a:avLst/>
            <a:gdLst/>
            <a:ahLst/>
            <a:cxnLst/>
            <a:rect r="r" b="b" t="t" l="l"/>
            <a:pathLst>
              <a:path h="9808535" w="9808535">
                <a:moveTo>
                  <a:pt x="0" y="0"/>
                </a:moveTo>
                <a:lnTo>
                  <a:pt x="9808534" y="0"/>
                </a:lnTo>
                <a:lnTo>
                  <a:pt x="9808534" y="9808534"/>
                </a:lnTo>
                <a:lnTo>
                  <a:pt x="0" y="9808534"/>
                </a:lnTo>
                <a:lnTo>
                  <a:pt x="0" y="0"/>
                </a:lnTo>
                <a:close/>
              </a:path>
            </a:pathLst>
          </a:custGeom>
          <a:blipFill>
            <a:blip r:embed="rId3">
              <a:alphaModFix amt="40000"/>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1338189">
            <a:off x="9296123" y="7600579"/>
            <a:ext cx="10971442" cy="3744046"/>
          </a:xfrm>
          <a:custGeom>
            <a:avLst/>
            <a:gdLst/>
            <a:ahLst/>
            <a:cxnLst/>
            <a:rect r="r" b="b" t="t" l="l"/>
            <a:pathLst>
              <a:path h="3744046" w="10971442">
                <a:moveTo>
                  <a:pt x="0" y="0"/>
                </a:moveTo>
                <a:lnTo>
                  <a:pt x="10971443" y="0"/>
                </a:lnTo>
                <a:lnTo>
                  <a:pt x="10971443" y="3744047"/>
                </a:lnTo>
                <a:lnTo>
                  <a:pt x="0" y="3744047"/>
                </a:lnTo>
                <a:lnTo>
                  <a:pt x="0" y="0"/>
                </a:lnTo>
                <a:close/>
              </a:path>
            </a:pathLst>
          </a:custGeom>
          <a:blipFill>
            <a:blip r:embed="rId5"/>
            <a:stretch>
              <a:fillRect l="0" t="0" r="0" b="0"/>
            </a:stretch>
          </a:blipFill>
        </p:spPr>
      </p:sp>
      <p:sp>
        <p:nvSpPr>
          <p:cNvPr name="Freeform 5" id="5"/>
          <p:cNvSpPr/>
          <p:nvPr/>
        </p:nvSpPr>
        <p:spPr>
          <a:xfrm flipH="false" flipV="false" rot="1133710">
            <a:off x="-1549964" y="-2305946"/>
            <a:ext cx="6020252" cy="6023259"/>
          </a:xfrm>
          <a:custGeom>
            <a:avLst/>
            <a:gdLst/>
            <a:ahLst/>
            <a:cxnLst/>
            <a:rect r="r" b="b" t="t" l="l"/>
            <a:pathLst>
              <a:path h="6023259" w="6020252">
                <a:moveTo>
                  <a:pt x="0" y="0"/>
                </a:moveTo>
                <a:lnTo>
                  <a:pt x="6020252" y="0"/>
                </a:lnTo>
                <a:lnTo>
                  <a:pt x="6020252" y="6023259"/>
                </a:lnTo>
                <a:lnTo>
                  <a:pt x="0" y="6023259"/>
                </a:lnTo>
                <a:lnTo>
                  <a:pt x="0" y="0"/>
                </a:lnTo>
                <a:close/>
              </a:path>
            </a:pathLst>
          </a:custGeom>
          <a:blipFill>
            <a:blip r:embed="rId6"/>
            <a:stretch>
              <a:fillRect l="0" t="0" r="0" b="0"/>
            </a:stretch>
          </a:blipFill>
        </p:spPr>
      </p:sp>
      <p:sp>
        <p:nvSpPr>
          <p:cNvPr name="TextBox 6" id="6"/>
          <p:cNvSpPr txBox="true"/>
          <p:nvPr/>
        </p:nvSpPr>
        <p:spPr>
          <a:xfrm rot="0">
            <a:off x="3474905" y="462425"/>
            <a:ext cx="12629944" cy="1410516"/>
          </a:xfrm>
          <a:prstGeom prst="rect">
            <a:avLst/>
          </a:prstGeom>
        </p:spPr>
        <p:txBody>
          <a:bodyPr anchor="t" rtlCol="false" tIns="0" lIns="0" bIns="0" rIns="0">
            <a:spAutoFit/>
          </a:bodyPr>
          <a:lstStyle/>
          <a:p>
            <a:pPr algn="ctr">
              <a:lnSpc>
                <a:spcPts val="11000"/>
              </a:lnSpc>
            </a:pPr>
            <a:r>
              <a:rPr lang="en-US" sz="9734">
                <a:solidFill>
                  <a:srgbClr val="FFFFFF"/>
                </a:solidFill>
                <a:latin typeface="Anton"/>
                <a:ea typeface="Anton"/>
                <a:cs typeface="Anton"/>
                <a:sym typeface="Anton"/>
              </a:rPr>
              <a:t>4 . ADMIN LOGIN :</a:t>
            </a:r>
            <a:r>
              <a:rPr lang="en-US" sz="9734">
                <a:solidFill>
                  <a:srgbClr val="FFFFFF"/>
                </a:solidFill>
                <a:latin typeface="Anton"/>
                <a:ea typeface="Anton"/>
                <a:cs typeface="Anton"/>
                <a:sym typeface="Anton"/>
              </a:rPr>
              <a:t> </a:t>
            </a:r>
          </a:p>
        </p:txBody>
      </p:sp>
      <p:sp>
        <p:nvSpPr>
          <p:cNvPr name="TextBox 7" id="7"/>
          <p:cNvSpPr txBox="true"/>
          <p:nvPr/>
        </p:nvSpPr>
        <p:spPr>
          <a:xfrm rot="0">
            <a:off x="677800" y="1966465"/>
            <a:ext cx="16932400" cy="6122892"/>
          </a:xfrm>
          <a:prstGeom prst="rect">
            <a:avLst/>
          </a:prstGeom>
        </p:spPr>
        <p:txBody>
          <a:bodyPr anchor="t" rtlCol="false" tIns="0" lIns="0" bIns="0" rIns="0">
            <a:spAutoFit/>
          </a:bodyPr>
          <a:lstStyle/>
          <a:p>
            <a:pPr algn="l">
              <a:lnSpc>
                <a:spcPts val="5229"/>
              </a:lnSpc>
            </a:pPr>
            <a:r>
              <a:rPr lang="en-US" sz="3735">
                <a:solidFill>
                  <a:srgbClr val="FFFFFF"/>
                </a:solidFill>
                <a:latin typeface="Poppins"/>
                <a:ea typeface="Poppins"/>
                <a:cs typeface="Poppins"/>
                <a:sym typeface="Poppins"/>
              </a:rPr>
              <a:t>It will be the main supervisor of all authentications for student as well as staff and the required details like name , id , image , email , passwords etc is managed by Admin . It has a main feature of generating consolidated report session wise with multiple filters like :</a:t>
            </a:r>
          </a:p>
          <a:p>
            <a:pPr algn="l">
              <a:lnSpc>
                <a:spcPts val="5229"/>
              </a:lnSpc>
            </a:pPr>
            <a:r>
              <a:rPr lang="en-US" sz="3735">
                <a:solidFill>
                  <a:srgbClr val="FFFFFF"/>
                </a:solidFill>
                <a:latin typeface="Poppins"/>
                <a:ea typeface="Poppins"/>
                <a:cs typeface="Poppins"/>
                <a:sym typeface="Poppins"/>
              </a:rPr>
              <a:t>1 . seat allotment wise (like scholarship holder, management etc)</a:t>
            </a:r>
          </a:p>
          <a:p>
            <a:pPr algn="l">
              <a:lnSpc>
                <a:spcPts val="5229"/>
              </a:lnSpc>
            </a:pPr>
            <a:r>
              <a:rPr lang="en-US" sz="3735">
                <a:solidFill>
                  <a:srgbClr val="FFFFFF"/>
                </a:solidFill>
                <a:latin typeface="Poppins"/>
                <a:ea typeface="Poppins"/>
                <a:cs typeface="Poppins"/>
                <a:sym typeface="Poppins"/>
              </a:rPr>
              <a:t>2 . Branch wise (like CSE,CSM etc)</a:t>
            </a:r>
          </a:p>
          <a:p>
            <a:pPr algn="l">
              <a:lnSpc>
                <a:spcPts val="5229"/>
              </a:lnSpc>
            </a:pPr>
            <a:r>
              <a:rPr lang="en-US" sz="3735">
                <a:solidFill>
                  <a:srgbClr val="FFFFFF"/>
                </a:solidFill>
                <a:latin typeface="Poppins"/>
                <a:ea typeface="Poppins"/>
                <a:cs typeface="Poppins"/>
                <a:sym typeface="Poppins"/>
              </a:rPr>
              <a:t>3 . Year wise </a:t>
            </a:r>
          </a:p>
          <a:p>
            <a:pPr algn="l">
              <a:lnSpc>
                <a:spcPts val="5229"/>
              </a:lnSpc>
            </a:pPr>
            <a:r>
              <a:rPr lang="en-US" sz="3735">
                <a:solidFill>
                  <a:srgbClr val="FFFFFF"/>
                </a:solidFill>
                <a:latin typeface="Poppins"/>
                <a:ea typeface="Poppins"/>
                <a:cs typeface="Poppins"/>
                <a:sym typeface="Poppins"/>
              </a:rPr>
              <a:t>4 . Fees type wise (Like 1</a:t>
            </a:r>
            <a:r>
              <a:rPr lang="en-US" sz="3735">
                <a:solidFill>
                  <a:srgbClr val="FFFFFF"/>
                </a:solidFill>
                <a:latin typeface="Poppins"/>
                <a:ea typeface="Poppins"/>
                <a:cs typeface="Poppins"/>
                <a:sym typeface="Poppins"/>
              </a:rPr>
              <a:t>st</a:t>
            </a:r>
            <a:r>
              <a:rPr lang="en-US" sz="3735">
                <a:solidFill>
                  <a:srgbClr val="FFFFFF"/>
                </a:solidFill>
                <a:latin typeface="Poppins"/>
                <a:ea typeface="Poppins"/>
                <a:cs typeface="Poppins"/>
                <a:sym typeface="Poppins"/>
              </a:rPr>
              <a:t> , 2</a:t>
            </a:r>
            <a:r>
              <a:rPr lang="en-US" sz="3735">
                <a:solidFill>
                  <a:srgbClr val="FFFFFF"/>
                </a:solidFill>
                <a:latin typeface="Poppins"/>
                <a:ea typeface="Poppins"/>
                <a:cs typeface="Poppins"/>
                <a:sym typeface="Poppins"/>
              </a:rPr>
              <a:t>nd</a:t>
            </a:r>
            <a:r>
              <a:rPr lang="en-US" sz="3735">
                <a:solidFill>
                  <a:srgbClr val="FFFFFF"/>
                </a:solidFill>
                <a:latin typeface="Poppins"/>
                <a:ea typeface="Poppins"/>
                <a:cs typeface="Poppins"/>
                <a:sym typeface="Poppins"/>
              </a:rPr>
              <a:t> , 3</a:t>
            </a:r>
            <a:r>
              <a:rPr lang="en-US" sz="3735">
                <a:solidFill>
                  <a:srgbClr val="FFFFFF"/>
                </a:solidFill>
                <a:latin typeface="Poppins"/>
                <a:ea typeface="Poppins"/>
                <a:cs typeface="Poppins"/>
                <a:sym typeface="Poppins"/>
              </a:rPr>
              <a:t>rd</a:t>
            </a:r>
            <a:r>
              <a:rPr lang="en-US" sz="3735">
                <a:solidFill>
                  <a:srgbClr val="FFFFFF"/>
                </a:solidFill>
                <a:latin typeface="Poppins"/>
                <a:ea typeface="Poppins"/>
                <a:cs typeface="Poppins"/>
                <a:sym typeface="Poppins"/>
              </a:rPr>
              <a:t> etc) </a:t>
            </a:r>
          </a:p>
          <a:p>
            <a:pPr algn="l">
              <a:lnSpc>
                <a:spcPts val="3356"/>
              </a:lnSpc>
            </a:pPr>
            <a:r>
              <a:rPr lang="en-US" sz="2397">
                <a:solidFill>
                  <a:srgbClr val="FFFFFF"/>
                </a:solidFill>
                <a:latin typeface="Poppins"/>
                <a:ea typeface="Poppins"/>
                <a:cs typeface="Poppins"/>
                <a:sym typeface="Poppins"/>
              </a:rPr>
              <a:t> </a:t>
            </a:r>
            <a:r>
              <a:rPr lang="en-US" sz="2397">
                <a:solidFill>
                  <a:srgbClr val="FFFFFF"/>
                </a:solidFill>
                <a:latin typeface="Poppins"/>
                <a:ea typeface="Poppins"/>
                <a:cs typeface="Poppins"/>
                <a:sym typeface="Poppins"/>
              </a:rPr>
              <a:t>  </a:t>
            </a:r>
          </a:p>
          <a:p>
            <a:pPr algn="l">
              <a:lnSpc>
                <a:spcPts val="3356"/>
              </a:lnSpc>
            </a:pPr>
            <a:r>
              <a:rPr lang="en-US" sz="2397">
                <a:solidFill>
                  <a:srgbClr val="FFFFFF"/>
                </a:solidFill>
                <a:latin typeface="Poppins"/>
                <a:ea typeface="Poppins"/>
                <a:cs typeface="Poppins"/>
                <a:sym typeface="Poppins"/>
              </a:rPr>
              <a:t> </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83416" r="0" b="-83416"/>
            </a:stretch>
          </a:blipFill>
        </p:spPr>
      </p:sp>
      <p:sp>
        <p:nvSpPr>
          <p:cNvPr name="Freeform 3" id="3"/>
          <p:cNvSpPr/>
          <p:nvPr/>
        </p:nvSpPr>
        <p:spPr>
          <a:xfrm flipH="false" flipV="false" rot="0">
            <a:off x="4239733" y="239233"/>
            <a:ext cx="9808535" cy="9808535"/>
          </a:xfrm>
          <a:custGeom>
            <a:avLst/>
            <a:gdLst/>
            <a:ahLst/>
            <a:cxnLst/>
            <a:rect r="r" b="b" t="t" l="l"/>
            <a:pathLst>
              <a:path h="9808535" w="9808535">
                <a:moveTo>
                  <a:pt x="0" y="0"/>
                </a:moveTo>
                <a:lnTo>
                  <a:pt x="9808534" y="0"/>
                </a:lnTo>
                <a:lnTo>
                  <a:pt x="9808534" y="9808534"/>
                </a:lnTo>
                <a:lnTo>
                  <a:pt x="0" y="9808534"/>
                </a:lnTo>
                <a:lnTo>
                  <a:pt x="0" y="0"/>
                </a:lnTo>
                <a:close/>
              </a:path>
            </a:pathLst>
          </a:custGeom>
          <a:blipFill>
            <a:blip r:embed="rId3">
              <a:alphaModFix amt="40000"/>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1338189">
            <a:off x="9296123" y="7600579"/>
            <a:ext cx="10971442" cy="3744046"/>
          </a:xfrm>
          <a:custGeom>
            <a:avLst/>
            <a:gdLst/>
            <a:ahLst/>
            <a:cxnLst/>
            <a:rect r="r" b="b" t="t" l="l"/>
            <a:pathLst>
              <a:path h="3744046" w="10971442">
                <a:moveTo>
                  <a:pt x="0" y="0"/>
                </a:moveTo>
                <a:lnTo>
                  <a:pt x="10971443" y="0"/>
                </a:lnTo>
                <a:lnTo>
                  <a:pt x="10971443" y="3744047"/>
                </a:lnTo>
                <a:lnTo>
                  <a:pt x="0" y="3744047"/>
                </a:lnTo>
                <a:lnTo>
                  <a:pt x="0" y="0"/>
                </a:lnTo>
                <a:close/>
              </a:path>
            </a:pathLst>
          </a:custGeom>
          <a:blipFill>
            <a:blip r:embed="rId5"/>
            <a:stretch>
              <a:fillRect l="0" t="0" r="0" b="0"/>
            </a:stretch>
          </a:blipFill>
        </p:spPr>
      </p:sp>
      <p:sp>
        <p:nvSpPr>
          <p:cNvPr name="Freeform 5" id="5"/>
          <p:cNvSpPr/>
          <p:nvPr/>
        </p:nvSpPr>
        <p:spPr>
          <a:xfrm flipH="false" flipV="false" rot="1133710">
            <a:off x="-1549964" y="-2305946"/>
            <a:ext cx="6020252" cy="6023259"/>
          </a:xfrm>
          <a:custGeom>
            <a:avLst/>
            <a:gdLst/>
            <a:ahLst/>
            <a:cxnLst/>
            <a:rect r="r" b="b" t="t" l="l"/>
            <a:pathLst>
              <a:path h="6023259" w="6020252">
                <a:moveTo>
                  <a:pt x="0" y="0"/>
                </a:moveTo>
                <a:lnTo>
                  <a:pt x="6020252" y="0"/>
                </a:lnTo>
                <a:lnTo>
                  <a:pt x="6020252" y="6023259"/>
                </a:lnTo>
                <a:lnTo>
                  <a:pt x="0" y="6023259"/>
                </a:lnTo>
                <a:lnTo>
                  <a:pt x="0" y="0"/>
                </a:lnTo>
                <a:close/>
              </a:path>
            </a:pathLst>
          </a:custGeom>
          <a:blipFill>
            <a:blip r:embed="rId6"/>
            <a:stretch>
              <a:fillRect l="0" t="0" r="0" b="0"/>
            </a:stretch>
          </a:blipFill>
        </p:spPr>
      </p:sp>
      <p:sp>
        <p:nvSpPr>
          <p:cNvPr name="Freeform 6" id="6"/>
          <p:cNvSpPr/>
          <p:nvPr/>
        </p:nvSpPr>
        <p:spPr>
          <a:xfrm flipH="false" flipV="false" rot="0">
            <a:off x="720497" y="1173924"/>
            <a:ext cx="16538803" cy="7793911"/>
          </a:xfrm>
          <a:custGeom>
            <a:avLst/>
            <a:gdLst/>
            <a:ahLst/>
            <a:cxnLst/>
            <a:rect r="r" b="b" t="t" l="l"/>
            <a:pathLst>
              <a:path h="7793911" w="16538803">
                <a:moveTo>
                  <a:pt x="0" y="0"/>
                </a:moveTo>
                <a:lnTo>
                  <a:pt x="16538803" y="0"/>
                </a:lnTo>
                <a:lnTo>
                  <a:pt x="16538803" y="7793911"/>
                </a:lnTo>
                <a:lnTo>
                  <a:pt x="0" y="7793911"/>
                </a:lnTo>
                <a:lnTo>
                  <a:pt x="0" y="0"/>
                </a:lnTo>
                <a:close/>
              </a:path>
            </a:pathLst>
          </a:custGeom>
          <a:blipFill>
            <a:blip r:embed="rId7"/>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83416" r="0" b="-83416"/>
            </a:stretch>
          </a:blipFill>
        </p:spPr>
      </p:sp>
      <p:sp>
        <p:nvSpPr>
          <p:cNvPr name="Freeform 3" id="3"/>
          <p:cNvSpPr/>
          <p:nvPr/>
        </p:nvSpPr>
        <p:spPr>
          <a:xfrm flipH="false" flipV="false" rot="0">
            <a:off x="556755" y="271714"/>
            <a:ext cx="9808535" cy="9808535"/>
          </a:xfrm>
          <a:custGeom>
            <a:avLst/>
            <a:gdLst/>
            <a:ahLst/>
            <a:cxnLst/>
            <a:rect r="r" b="b" t="t" l="l"/>
            <a:pathLst>
              <a:path h="9808535" w="9808535">
                <a:moveTo>
                  <a:pt x="0" y="0"/>
                </a:moveTo>
                <a:lnTo>
                  <a:pt x="9808535" y="0"/>
                </a:lnTo>
                <a:lnTo>
                  <a:pt x="9808535" y="9808535"/>
                </a:lnTo>
                <a:lnTo>
                  <a:pt x="0" y="9808535"/>
                </a:lnTo>
                <a:lnTo>
                  <a:pt x="0" y="0"/>
                </a:lnTo>
                <a:close/>
              </a:path>
            </a:pathLst>
          </a:custGeom>
          <a:blipFill>
            <a:blip r:embed="rId3">
              <a:alphaModFix amt="40000"/>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1028700" y="3489222"/>
            <a:ext cx="14747766" cy="5181451"/>
          </a:xfrm>
          <a:prstGeom prst="rect">
            <a:avLst/>
          </a:prstGeom>
        </p:spPr>
        <p:txBody>
          <a:bodyPr anchor="t" rtlCol="false" tIns="0" lIns="0" bIns="0" rIns="0">
            <a:spAutoFit/>
          </a:bodyPr>
          <a:lstStyle/>
          <a:p>
            <a:pPr algn="l">
              <a:lnSpc>
                <a:spcPts val="4680"/>
              </a:lnSpc>
            </a:pPr>
            <a:r>
              <a:rPr lang="en-US" sz="3343">
                <a:solidFill>
                  <a:srgbClr val="FFFFFF"/>
                </a:solidFill>
                <a:latin typeface="Poppins"/>
                <a:ea typeface="Poppins"/>
                <a:cs typeface="Poppins"/>
                <a:sym typeface="Poppins"/>
              </a:rPr>
              <a:t>I saw that in account section when we are supposed to submit the payment proof to clerks they accept and it takes at least two days to update and display the remaining amount to the student  . </a:t>
            </a:r>
          </a:p>
          <a:p>
            <a:pPr algn="l">
              <a:lnSpc>
                <a:spcPts val="4680"/>
              </a:lnSpc>
            </a:pPr>
            <a:r>
              <a:rPr lang="en-US" sz="3343">
                <a:solidFill>
                  <a:srgbClr val="FFFFFF"/>
                </a:solidFill>
                <a:latin typeface="Poppins"/>
                <a:ea typeface="Poppins"/>
                <a:cs typeface="Poppins"/>
                <a:sym typeface="Poppins"/>
              </a:rPr>
              <a:t>One of my classmate Arun submitted the proof 7 times to clerks , HOD and class InCharge as well but his payment is not updated till semester end exam came .</a:t>
            </a:r>
          </a:p>
          <a:p>
            <a:pPr algn="l">
              <a:lnSpc>
                <a:spcPts val="4680"/>
              </a:lnSpc>
            </a:pPr>
            <a:r>
              <a:rPr lang="en-US" sz="3343">
                <a:solidFill>
                  <a:srgbClr val="FFFFFF"/>
                </a:solidFill>
                <a:latin typeface="Poppins"/>
                <a:ea typeface="Poppins"/>
                <a:cs typeface="Poppins"/>
                <a:sym typeface="Poppins"/>
              </a:rPr>
              <a:t>We understand that it is very tough for clerks to update thousands of records manually .</a:t>
            </a:r>
          </a:p>
          <a:p>
            <a:pPr algn="l">
              <a:lnSpc>
                <a:spcPts val="3664"/>
              </a:lnSpc>
            </a:pPr>
          </a:p>
        </p:txBody>
      </p:sp>
      <p:sp>
        <p:nvSpPr>
          <p:cNvPr name="TextBox 5" id="5"/>
          <p:cNvSpPr txBox="true"/>
          <p:nvPr/>
        </p:nvSpPr>
        <p:spPr>
          <a:xfrm rot="0">
            <a:off x="1028700" y="864230"/>
            <a:ext cx="11432137" cy="1414417"/>
          </a:xfrm>
          <a:prstGeom prst="rect">
            <a:avLst/>
          </a:prstGeom>
        </p:spPr>
        <p:txBody>
          <a:bodyPr anchor="t" rtlCol="false" tIns="0" lIns="0" bIns="0" rIns="0">
            <a:spAutoFit/>
          </a:bodyPr>
          <a:lstStyle/>
          <a:p>
            <a:pPr algn="just">
              <a:lnSpc>
                <a:spcPts val="11000"/>
              </a:lnSpc>
            </a:pPr>
            <a:r>
              <a:rPr lang="en-US" sz="9734">
                <a:solidFill>
                  <a:srgbClr val="FFFFFF"/>
                </a:solidFill>
                <a:latin typeface="Anton"/>
                <a:ea typeface="Anton"/>
                <a:cs typeface="Anton"/>
                <a:sym typeface="Anton"/>
              </a:rPr>
              <a:t>PROBLEM STATEMENT</a:t>
            </a:r>
          </a:p>
        </p:txBody>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83416" r="0" b="-83416"/>
            </a:stretch>
          </a:blipFill>
        </p:spPr>
      </p:sp>
      <p:sp>
        <p:nvSpPr>
          <p:cNvPr name="Freeform 3" id="3"/>
          <p:cNvSpPr/>
          <p:nvPr/>
        </p:nvSpPr>
        <p:spPr>
          <a:xfrm flipH="false" flipV="false" rot="0">
            <a:off x="4239733" y="239233"/>
            <a:ext cx="9808535" cy="9808535"/>
          </a:xfrm>
          <a:custGeom>
            <a:avLst/>
            <a:gdLst/>
            <a:ahLst/>
            <a:cxnLst/>
            <a:rect r="r" b="b" t="t" l="l"/>
            <a:pathLst>
              <a:path h="9808535" w="9808535">
                <a:moveTo>
                  <a:pt x="0" y="0"/>
                </a:moveTo>
                <a:lnTo>
                  <a:pt x="9808534" y="0"/>
                </a:lnTo>
                <a:lnTo>
                  <a:pt x="9808534" y="9808534"/>
                </a:lnTo>
                <a:lnTo>
                  <a:pt x="0" y="9808534"/>
                </a:lnTo>
                <a:lnTo>
                  <a:pt x="0" y="0"/>
                </a:lnTo>
                <a:close/>
              </a:path>
            </a:pathLst>
          </a:custGeom>
          <a:blipFill>
            <a:blip r:embed="rId3">
              <a:alphaModFix amt="40000"/>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1338189">
            <a:off x="9296123" y="7600579"/>
            <a:ext cx="10971442" cy="3744046"/>
          </a:xfrm>
          <a:custGeom>
            <a:avLst/>
            <a:gdLst/>
            <a:ahLst/>
            <a:cxnLst/>
            <a:rect r="r" b="b" t="t" l="l"/>
            <a:pathLst>
              <a:path h="3744046" w="10971442">
                <a:moveTo>
                  <a:pt x="0" y="0"/>
                </a:moveTo>
                <a:lnTo>
                  <a:pt x="10971443" y="0"/>
                </a:lnTo>
                <a:lnTo>
                  <a:pt x="10971443" y="3744047"/>
                </a:lnTo>
                <a:lnTo>
                  <a:pt x="0" y="3744047"/>
                </a:lnTo>
                <a:lnTo>
                  <a:pt x="0" y="0"/>
                </a:lnTo>
                <a:close/>
              </a:path>
            </a:pathLst>
          </a:custGeom>
          <a:blipFill>
            <a:blip r:embed="rId5"/>
            <a:stretch>
              <a:fillRect l="0" t="0" r="0" b="0"/>
            </a:stretch>
          </a:blipFill>
        </p:spPr>
      </p:sp>
      <p:sp>
        <p:nvSpPr>
          <p:cNvPr name="Freeform 5" id="5"/>
          <p:cNvSpPr/>
          <p:nvPr/>
        </p:nvSpPr>
        <p:spPr>
          <a:xfrm flipH="false" flipV="false" rot="1133710">
            <a:off x="-1549964" y="-2305946"/>
            <a:ext cx="6020252" cy="6023259"/>
          </a:xfrm>
          <a:custGeom>
            <a:avLst/>
            <a:gdLst/>
            <a:ahLst/>
            <a:cxnLst/>
            <a:rect r="r" b="b" t="t" l="l"/>
            <a:pathLst>
              <a:path h="6023259" w="6020252">
                <a:moveTo>
                  <a:pt x="0" y="0"/>
                </a:moveTo>
                <a:lnTo>
                  <a:pt x="6020252" y="0"/>
                </a:lnTo>
                <a:lnTo>
                  <a:pt x="6020252" y="6023259"/>
                </a:lnTo>
                <a:lnTo>
                  <a:pt x="0" y="6023259"/>
                </a:lnTo>
                <a:lnTo>
                  <a:pt x="0" y="0"/>
                </a:lnTo>
                <a:close/>
              </a:path>
            </a:pathLst>
          </a:custGeom>
          <a:blipFill>
            <a:blip r:embed="rId6"/>
            <a:stretch>
              <a:fillRect l="0" t="0" r="0" b="0"/>
            </a:stretch>
          </a:blipFill>
        </p:spPr>
      </p:sp>
      <p:sp>
        <p:nvSpPr>
          <p:cNvPr name="Freeform 6" id="6"/>
          <p:cNvSpPr/>
          <p:nvPr/>
        </p:nvSpPr>
        <p:spPr>
          <a:xfrm flipH="false" flipV="false" rot="0">
            <a:off x="1979438" y="1608309"/>
            <a:ext cx="6607842" cy="7649991"/>
          </a:xfrm>
          <a:custGeom>
            <a:avLst/>
            <a:gdLst/>
            <a:ahLst/>
            <a:cxnLst/>
            <a:rect r="r" b="b" t="t" l="l"/>
            <a:pathLst>
              <a:path h="7649991" w="6607842">
                <a:moveTo>
                  <a:pt x="0" y="0"/>
                </a:moveTo>
                <a:lnTo>
                  <a:pt x="6607843" y="0"/>
                </a:lnTo>
                <a:lnTo>
                  <a:pt x="6607843" y="7649991"/>
                </a:lnTo>
                <a:lnTo>
                  <a:pt x="0" y="7649991"/>
                </a:lnTo>
                <a:lnTo>
                  <a:pt x="0" y="0"/>
                </a:lnTo>
                <a:close/>
              </a:path>
            </a:pathLst>
          </a:custGeom>
          <a:blipFill>
            <a:blip r:embed="rId7"/>
            <a:stretch>
              <a:fillRect l="-4167" t="0" r="-4167" b="0"/>
            </a:stretch>
          </a:blipFill>
        </p:spPr>
      </p:sp>
      <p:sp>
        <p:nvSpPr>
          <p:cNvPr name="Freeform 7" id="7"/>
          <p:cNvSpPr/>
          <p:nvPr/>
        </p:nvSpPr>
        <p:spPr>
          <a:xfrm flipH="false" flipV="false" rot="0">
            <a:off x="10424061" y="1608309"/>
            <a:ext cx="6394340" cy="5098795"/>
          </a:xfrm>
          <a:custGeom>
            <a:avLst/>
            <a:gdLst/>
            <a:ahLst/>
            <a:cxnLst/>
            <a:rect r="r" b="b" t="t" l="l"/>
            <a:pathLst>
              <a:path h="5098795" w="6394340">
                <a:moveTo>
                  <a:pt x="0" y="0"/>
                </a:moveTo>
                <a:lnTo>
                  <a:pt x="6394340" y="0"/>
                </a:lnTo>
                <a:lnTo>
                  <a:pt x="6394340" y="5098795"/>
                </a:lnTo>
                <a:lnTo>
                  <a:pt x="0" y="5098795"/>
                </a:lnTo>
                <a:lnTo>
                  <a:pt x="0" y="0"/>
                </a:lnTo>
                <a:close/>
              </a:path>
            </a:pathLst>
          </a:custGeom>
          <a:blipFill>
            <a:blip r:embed="rId8"/>
            <a:stretch>
              <a:fillRect l="0" t="0" r="0" b="-2349"/>
            </a:stretch>
          </a:blipFill>
        </p:spPr>
      </p:sp>
      <p:sp>
        <p:nvSpPr>
          <p:cNvPr name="TextBox 8" id="8"/>
          <p:cNvSpPr txBox="true"/>
          <p:nvPr/>
        </p:nvSpPr>
        <p:spPr>
          <a:xfrm rot="0">
            <a:off x="4118812" y="214511"/>
            <a:ext cx="9929456" cy="887095"/>
          </a:xfrm>
          <a:prstGeom prst="rect">
            <a:avLst/>
          </a:prstGeom>
        </p:spPr>
        <p:txBody>
          <a:bodyPr anchor="t" rtlCol="false" tIns="0" lIns="0" bIns="0" rIns="0">
            <a:spAutoFit/>
          </a:bodyPr>
          <a:lstStyle/>
          <a:p>
            <a:pPr algn="ctr">
              <a:lnSpc>
                <a:spcPts val="7279"/>
              </a:lnSpc>
            </a:pPr>
            <a:r>
              <a:rPr lang="en-US" sz="5199" b="true">
                <a:solidFill>
                  <a:srgbClr val="FFFFFF"/>
                </a:solidFill>
                <a:latin typeface="Canva Sans Bold"/>
                <a:ea typeface="Canva Sans Bold"/>
                <a:cs typeface="Canva Sans Bold"/>
                <a:sym typeface="Canva Sans Bold"/>
              </a:rPr>
              <a:t>Consolidated Report Example :</a:t>
            </a: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83416" r="0" b="-83416"/>
            </a:stretch>
          </a:blipFill>
        </p:spPr>
      </p:sp>
      <p:sp>
        <p:nvSpPr>
          <p:cNvPr name="Freeform 3" id="3"/>
          <p:cNvSpPr/>
          <p:nvPr/>
        </p:nvSpPr>
        <p:spPr>
          <a:xfrm flipH="false" flipV="false" rot="0">
            <a:off x="4239733" y="239233"/>
            <a:ext cx="9808535" cy="9808535"/>
          </a:xfrm>
          <a:custGeom>
            <a:avLst/>
            <a:gdLst/>
            <a:ahLst/>
            <a:cxnLst/>
            <a:rect r="r" b="b" t="t" l="l"/>
            <a:pathLst>
              <a:path h="9808535" w="9808535">
                <a:moveTo>
                  <a:pt x="0" y="0"/>
                </a:moveTo>
                <a:lnTo>
                  <a:pt x="9808534" y="0"/>
                </a:lnTo>
                <a:lnTo>
                  <a:pt x="9808534" y="9808534"/>
                </a:lnTo>
                <a:lnTo>
                  <a:pt x="0" y="9808534"/>
                </a:lnTo>
                <a:lnTo>
                  <a:pt x="0" y="0"/>
                </a:lnTo>
                <a:close/>
              </a:path>
            </a:pathLst>
          </a:custGeom>
          <a:blipFill>
            <a:blip r:embed="rId3">
              <a:alphaModFix amt="40000"/>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1338189">
            <a:off x="9296123" y="7600579"/>
            <a:ext cx="10971442" cy="3744046"/>
          </a:xfrm>
          <a:custGeom>
            <a:avLst/>
            <a:gdLst/>
            <a:ahLst/>
            <a:cxnLst/>
            <a:rect r="r" b="b" t="t" l="l"/>
            <a:pathLst>
              <a:path h="3744046" w="10971442">
                <a:moveTo>
                  <a:pt x="0" y="0"/>
                </a:moveTo>
                <a:lnTo>
                  <a:pt x="10971443" y="0"/>
                </a:lnTo>
                <a:lnTo>
                  <a:pt x="10971443" y="3744047"/>
                </a:lnTo>
                <a:lnTo>
                  <a:pt x="0" y="3744047"/>
                </a:lnTo>
                <a:lnTo>
                  <a:pt x="0" y="0"/>
                </a:lnTo>
                <a:close/>
              </a:path>
            </a:pathLst>
          </a:custGeom>
          <a:blipFill>
            <a:blip r:embed="rId5"/>
            <a:stretch>
              <a:fillRect l="0" t="0" r="0" b="0"/>
            </a:stretch>
          </a:blipFill>
        </p:spPr>
      </p:sp>
      <p:sp>
        <p:nvSpPr>
          <p:cNvPr name="Freeform 5" id="5"/>
          <p:cNvSpPr/>
          <p:nvPr/>
        </p:nvSpPr>
        <p:spPr>
          <a:xfrm flipH="false" flipV="false" rot="1133710">
            <a:off x="-1549964" y="-2305946"/>
            <a:ext cx="6020252" cy="6023259"/>
          </a:xfrm>
          <a:custGeom>
            <a:avLst/>
            <a:gdLst/>
            <a:ahLst/>
            <a:cxnLst/>
            <a:rect r="r" b="b" t="t" l="l"/>
            <a:pathLst>
              <a:path h="6023259" w="6020252">
                <a:moveTo>
                  <a:pt x="0" y="0"/>
                </a:moveTo>
                <a:lnTo>
                  <a:pt x="6020252" y="0"/>
                </a:lnTo>
                <a:lnTo>
                  <a:pt x="6020252" y="6023259"/>
                </a:lnTo>
                <a:lnTo>
                  <a:pt x="0" y="6023259"/>
                </a:lnTo>
                <a:lnTo>
                  <a:pt x="0" y="0"/>
                </a:lnTo>
                <a:close/>
              </a:path>
            </a:pathLst>
          </a:custGeom>
          <a:blipFill>
            <a:blip r:embed="rId6"/>
            <a:stretch>
              <a:fillRect l="0" t="0" r="0" b="0"/>
            </a:stretch>
          </a:blipFill>
        </p:spPr>
      </p:sp>
      <p:sp>
        <p:nvSpPr>
          <p:cNvPr name="TextBox 6" id="6"/>
          <p:cNvSpPr txBox="true"/>
          <p:nvPr/>
        </p:nvSpPr>
        <p:spPr>
          <a:xfrm rot="0">
            <a:off x="9791698" y="3912072"/>
            <a:ext cx="14713" cy="2421660"/>
          </a:xfrm>
          <a:prstGeom prst="rect">
            <a:avLst/>
          </a:prstGeom>
        </p:spPr>
        <p:txBody>
          <a:bodyPr anchor="t" rtlCol="false" tIns="0" lIns="0" bIns="0" rIns="0">
            <a:spAutoFit/>
          </a:bodyPr>
          <a:lstStyle/>
          <a:p>
            <a:pPr algn="ctr">
              <a:lnSpc>
                <a:spcPts val="19895"/>
              </a:lnSpc>
            </a:pPr>
          </a:p>
        </p:txBody>
      </p:sp>
      <p:sp>
        <p:nvSpPr>
          <p:cNvPr name="TextBox 7" id="7"/>
          <p:cNvSpPr txBox="true"/>
          <p:nvPr/>
        </p:nvSpPr>
        <p:spPr>
          <a:xfrm rot="0">
            <a:off x="708353" y="3847779"/>
            <a:ext cx="16871295" cy="1810978"/>
          </a:xfrm>
          <a:prstGeom prst="rect">
            <a:avLst/>
          </a:prstGeom>
        </p:spPr>
        <p:txBody>
          <a:bodyPr anchor="t" rtlCol="false" tIns="0" lIns="0" bIns="0" rIns="0">
            <a:spAutoFit/>
          </a:bodyPr>
          <a:lstStyle/>
          <a:p>
            <a:pPr algn="ctr">
              <a:lnSpc>
                <a:spcPts val="7279"/>
              </a:lnSpc>
            </a:pPr>
            <a:r>
              <a:rPr lang="en-US" sz="5199" b="true">
                <a:solidFill>
                  <a:srgbClr val="FFFFFF"/>
                </a:solidFill>
                <a:latin typeface="Canva Sans Bold"/>
                <a:ea typeface="Canva Sans Bold"/>
                <a:cs typeface="Canva Sans Bold"/>
                <a:sym typeface="Canva Sans Bold"/>
              </a:rPr>
              <a:t>THAT’S ALL , YES IT’S FULLY CUSTOMIZABLE FROM USER INTERFACE TILL FEATURES .</a:t>
            </a:r>
          </a:p>
        </p:txBody>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83416" r="0" b="-83416"/>
            </a:stretch>
          </a:blipFill>
        </p:spPr>
      </p:sp>
      <p:sp>
        <p:nvSpPr>
          <p:cNvPr name="Freeform 3" id="3"/>
          <p:cNvSpPr/>
          <p:nvPr/>
        </p:nvSpPr>
        <p:spPr>
          <a:xfrm flipH="false" flipV="false" rot="0">
            <a:off x="-3395609" y="-3474473"/>
            <a:ext cx="9808535" cy="9808535"/>
          </a:xfrm>
          <a:custGeom>
            <a:avLst/>
            <a:gdLst/>
            <a:ahLst/>
            <a:cxnLst/>
            <a:rect r="r" b="b" t="t" l="l"/>
            <a:pathLst>
              <a:path h="9808535" w="9808535">
                <a:moveTo>
                  <a:pt x="0" y="0"/>
                </a:moveTo>
                <a:lnTo>
                  <a:pt x="9808535" y="0"/>
                </a:lnTo>
                <a:lnTo>
                  <a:pt x="9808535" y="9808535"/>
                </a:lnTo>
                <a:lnTo>
                  <a:pt x="0" y="9808535"/>
                </a:lnTo>
                <a:lnTo>
                  <a:pt x="0" y="0"/>
                </a:lnTo>
                <a:close/>
              </a:path>
            </a:pathLst>
          </a:custGeom>
          <a:blipFill>
            <a:blip r:embed="rId3">
              <a:alphaModFix amt="40000"/>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3436658" y="4883349"/>
            <a:ext cx="6281646" cy="600561"/>
          </a:xfrm>
          <a:prstGeom prst="rect">
            <a:avLst/>
          </a:prstGeom>
        </p:spPr>
        <p:txBody>
          <a:bodyPr anchor="t" rtlCol="false" tIns="0" lIns="0" bIns="0" rIns="0">
            <a:spAutoFit/>
          </a:bodyPr>
          <a:lstStyle/>
          <a:p>
            <a:pPr algn="l">
              <a:lnSpc>
                <a:spcPts val="4698"/>
              </a:lnSpc>
              <a:spcBef>
                <a:spcPct val="0"/>
              </a:spcBef>
            </a:pPr>
            <a:r>
              <a:rPr lang="en-US" sz="3355">
                <a:solidFill>
                  <a:srgbClr val="FFFFFF"/>
                </a:solidFill>
                <a:latin typeface="Poppins"/>
                <a:ea typeface="Poppins"/>
                <a:cs typeface="Poppins"/>
                <a:sym typeface="Poppins"/>
              </a:rPr>
              <a:t>founder@nirakula.com</a:t>
            </a:r>
          </a:p>
        </p:txBody>
      </p:sp>
      <p:sp>
        <p:nvSpPr>
          <p:cNvPr name="TextBox 5" id="5"/>
          <p:cNvSpPr txBox="true"/>
          <p:nvPr/>
        </p:nvSpPr>
        <p:spPr>
          <a:xfrm rot="0">
            <a:off x="2354755" y="2501160"/>
            <a:ext cx="7083240" cy="1414417"/>
          </a:xfrm>
          <a:prstGeom prst="rect">
            <a:avLst/>
          </a:prstGeom>
        </p:spPr>
        <p:txBody>
          <a:bodyPr anchor="t" rtlCol="false" tIns="0" lIns="0" bIns="0" rIns="0">
            <a:spAutoFit/>
          </a:bodyPr>
          <a:lstStyle/>
          <a:p>
            <a:pPr algn="just">
              <a:lnSpc>
                <a:spcPts val="11000"/>
              </a:lnSpc>
            </a:pPr>
            <a:r>
              <a:rPr lang="en-US" sz="9734">
                <a:solidFill>
                  <a:srgbClr val="FFFFFF"/>
                </a:solidFill>
                <a:latin typeface="Anton"/>
                <a:ea typeface="Anton"/>
                <a:cs typeface="Anton"/>
                <a:sym typeface="Anton"/>
              </a:rPr>
              <a:t>CONTACT US</a:t>
            </a:r>
          </a:p>
        </p:txBody>
      </p:sp>
      <p:sp>
        <p:nvSpPr>
          <p:cNvPr name="Freeform 6" id="6"/>
          <p:cNvSpPr/>
          <p:nvPr/>
        </p:nvSpPr>
        <p:spPr>
          <a:xfrm flipH="false" flipV="false" rot="-2588203">
            <a:off x="-1514085" y="4821460"/>
            <a:ext cx="21316171" cy="7274224"/>
          </a:xfrm>
          <a:custGeom>
            <a:avLst/>
            <a:gdLst/>
            <a:ahLst/>
            <a:cxnLst/>
            <a:rect r="r" b="b" t="t" l="l"/>
            <a:pathLst>
              <a:path h="7274224" w="21316171">
                <a:moveTo>
                  <a:pt x="0" y="0"/>
                </a:moveTo>
                <a:lnTo>
                  <a:pt x="21316170" y="0"/>
                </a:lnTo>
                <a:lnTo>
                  <a:pt x="21316170" y="7274224"/>
                </a:lnTo>
                <a:lnTo>
                  <a:pt x="0" y="7274224"/>
                </a:lnTo>
                <a:lnTo>
                  <a:pt x="0" y="0"/>
                </a:lnTo>
                <a:close/>
              </a:path>
            </a:pathLst>
          </a:custGeom>
          <a:blipFill>
            <a:blip r:embed="rId5"/>
            <a:stretch>
              <a:fillRect l="0" t="0" r="0" b="0"/>
            </a:stretch>
          </a:blipFill>
        </p:spPr>
      </p:sp>
      <p:sp>
        <p:nvSpPr>
          <p:cNvPr name="Freeform 7" id="7"/>
          <p:cNvSpPr/>
          <p:nvPr/>
        </p:nvSpPr>
        <p:spPr>
          <a:xfrm flipH="false" flipV="false" rot="0">
            <a:off x="2376206" y="4800290"/>
            <a:ext cx="861930" cy="861930"/>
          </a:xfrm>
          <a:custGeom>
            <a:avLst/>
            <a:gdLst/>
            <a:ahLst/>
            <a:cxnLst/>
            <a:rect r="r" b="b" t="t" l="l"/>
            <a:pathLst>
              <a:path h="861930" w="861930">
                <a:moveTo>
                  <a:pt x="0" y="0"/>
                </a:moveTo>
                <a:lnTo>
                  <a:pt x="861930" y="0"/>
                </a:lnTo>
                <a:lnTo>
                  <a:pt x="861930" y="861930"/>
                </a:lnTo>
                <a:lnTo>
                  <a:pt x="0" y="86193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false" flipV="false" rot="0">
            <a:off x="2354755" y="5902130"/>
            <a:ext cx="863865" cy="863865"/>
          </a:xfrm>
          <a:custGeom>
            <a:avLst/>
            <a:gdLst/>
            <a:ahLst/>
            <a:cxnLst/>
            <a:rect r="r" b="b" t="t" l="l"/>
            <a:pathLst>
              <a:path h="863865" w="863865">
                <a:moveTo>
                  <a:pt x="0" y="0"/>
                </a:moveTo>
                <a:lnTo>
                  <a:pt x="863865" y="0"/>
                </a:lnTo>
                <a:lnTo>
                  <a:pt x="863865" y="863865"/>
                </a:lnTo>
                <a:lnTo>
                  <a:pt x="0" y="86386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9" id="9"/>
          <p:cNvSpPr txBox="true"/>
          <p:nvPr/>
        </p:nvSpPr>
        <p:spPr>
          <a:xfrm rot="0">
            <a:off x="3436658" y="6010530"/>
            <a:ext cx="6281646" cy="580390"/>
          </a:xfrm>
          <a:prstGeom prst="rect">
            <a:avLst/>
          </a:prstGeom>
        </p:spPr>
        <p:txBody>
          <a:bodyPr anchor="t" rtlCol="false" tIns="0" lIns="0" bIns="0" rIns="0">
            <a:spAutoFit/>
          </a:bodyPr>
          <a:lstStyle/>
          <a:p>
            <a:pPr algn="l">
              <a:lnSpc>
                <a:spcPts val="4759"/>
              </a:lnSpc>
            </a:pPr>
            <a:r>
              <a:rPr lang="en-US" sz="3399">
                <a:solidFill>
                  <a:srgbClr val="FFFFFF"/>
                </a:solidFill>
                <a:latin typeface="Canva Sans"/>
                <a:ea typeface="Canva Sans"/>
                <a:cs typeface="Canva Sans"/>
                <a:sym typeface="Canva Sans"/>
              </a:rPr>
              <a:t>www.nirakula.com</a:t>
            </a:r>
          </a:p>
        </p:txBody>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83416" r="0" b="-83416"/>
            </a:stretch>
          </a:blipFill>
        </p:spPr>
      </p:sp>
      <p:sp>
        <p:nvSpPr>
          <p:cNvPr name="Freeform 3" id="3"/>
          <p:cNvSpPr/>
          <p:nvPr/>
        </p:nvSpPr>
        <p:spPr>
          <a:xfrm flipH="false" flipV="false" rot="0">
            <a:off x="4119211" y="239233"/>
            <a:ext cx="9808535" cy="9808535"/>
          </a:xfrm>
          <a:custGeom>
            <a:avLst/>
            <a:gdLst/>
            <a:ahLst/>
            <a:cxnLst/>
            <a:rect r="r" b="b" t="t" l="l"/>
            <a:pathLst>
              <a:path h="9808535" w="9808535">
                <a:moveTo>
                  <a:pt x="0" y="0"/>
                </a:moveTo>
                <a:lnTo>
                  <a:pt x="9808535" y="0"/>
                </a:lnTo>
                <a:lnTo>
                  <a:pt x="9808535" y="9808534"/>
                </a:lnTo>
                <a:lnTo>
                  <a:pt x="0" y="9808534"/>
                </a:lnTo>
                <a:lnTo>
                  <a:pt x="0" y="0"/>
                </a:lnTo>
                <a:close/>
              </a:path>
            </a:pathLst>
          </a:custGeom>
          <a:blipFill>
            <a:blip r:embed="rId3">
              <a:alphaModFix amt="40000"/>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2092198" y="2572752"/>
            <a:ext cx="11356719" cy="5141496"/>
          </a:xfrm>
          <a:custGeom>
            <a:avLst/>
            <a:gdLst/>
            <a:ahLst/>
            <a:cxnLst/>
            <a:rect r="r" b="b" t="t" l="l"/>
            <a:pathLst>
              <a:path h="5141496" w="11356719">
                <a:moveTo>
                  <a:pt x="0" y="0"/>
                </a:moveTo>
                <a:lnTo>
                  <a:pt x="11356720" y="0"/>
                </a:lnTo>
                <a:lnTo>
                  <a:pt x="11356720" y="5141496"/>
                </a:lnTo>
                <a:lnTo>
                  <a:pt x="0" y="5141496"/>
                </a:lnTo>
                <a:lnTo>
                  <a:pt x="0" y="0"/>
                </a:lnTo>
                <a:close/>
              </a:path>
            </a:pathLst>
          </a:custGeom>
          <a:blipFill>
            <a:blip r:embed="rId5">
              <a:alphaModFix amt="30000"/>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true" flipV="false" rot="0">
            <a:off x="9023478" y="2572752"/>
            <a:ext cx="11356719" cy="5141496"/>
          </a:xfrm>
          <a:custGeom>
            <a:avLst/>
            <a:gdLst/>
            <a:ahLst/>
            <a:cxnLst/>
            <a:rect r="r" b="b" t="t" l="l"/>
            <a:pathLst>
              <a:path h="5141496" w="11356719">
                <a:moveTo>
                  <a:pt x="11356720" y="0"/>
                </a:moveTo>
                <a:lnTo>
                  <a:pt x="0" y="0"/>
                </a:lnTo>
                <a:lnTo>
                  <a:pt x="0" y="5141496"/>
                </a:lnTo>
                <a:lnTo>
                  <a:pt x="11356720" y="5141496"/>
                </a:lnTo>
                <a:lnTo>
                  <a:pt x="11356720" y="0"/>
                </a:lnTo>
                <a:close/>
              </a:path>
            </a:pathLst>
          </a:custGeom>
          <a:blipFill>
            <a:blip r:embed="rId5">
              <a:alphaModFix amt="30000"/>
              <a:extLst>
                <a:ext uri="{96DAC541-7B7A-43D3-8B79-37D633B846F1}">
                  <asvg:svgBlip xmlns:asvg="http://schemas.microsoft.com/office/drawing/2016/SVG/main" r:embed="rId6"/>
                </a:ext>
              </a:extLst>
            </a:blip>
            <a:stretch>
              <a:fillRect l="0" t="0" r="0" b="0"/>
            </a:stretch>
          </a:blipFill>
        </p:spPr>
      </p:sp>
      <p:sp>
        <p:nvSpPr>
          <p:cNvPr name="TextBox 6" id="6"/>
          <p:cNvSpPr txBox="true"/>
          <p:nvPr/>
        </p:nvSpPr>
        <p:spPr>
          <a:xfrm rot="0">
            <a:off x="2791895" y="3721630"/>
            <a:ext cx="12463166" cy="2557990"/>
          </a:xfrm>
          <a:prstGeom prst="rect">
            <a:avLst/>
          </a:prstGeom>
        </p:spPr>
        <p:txBody>
          <a:bodyPr anchor="t" rtlCol="false" tIns="0" lIns="0" bIns="0" rIns="0">
            <a:spAutoFit/>
          </a:bodyPr>
          <a:lstStyle/>
          <a:p>
            <a:pPr algn="ctr">
              <a:lnSpc>
                <a:spcPts val="20905"/>
              </a:lnSpc>
            </a:pPr>
            <a:r>
              <a:rPr lang="en-US" sz="14932">
                <a:solidFill>
                  <a:srgbClr val="FFFFFF"/>
                </a:solidFill>
                <a:latin typeface="Anton"/>
                <a:ea typeface="Anton"/>
                <a:cs typeface="Anton"/>
                <a:sym typeface="Anton"/>
              </a:rPr>
              <a:t>THANK YOU</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83416" r="0" b="-83416"/>
            </a:stretch>
          </a:blipFill>
        </p:spPr>
      </p:sp>
      <p:sp>
        <p:nvSpPr>
          <p:cNvPr name="Freeform 3" id="3"/>
          <p:cNvSpPr/>
          <p:nvPr/>
        </p:nvSpPr>
        <p:spPr>
          <a:xfrm flipH="false" flipV="false" rot="0">
            <a:off x="12959069" y="1635410"/>
            <a:ext cx="9808535" cy="9808535"/>
          </a:xfrm>
          <a:custGeom>
            <a:avLst/>
            <a:gdLst/>
            <a:ahLst/>
            <a:cxnLst/>
            <a:rect r="r" b="b" t="t" l="l"/>
            <a:pathLst>
              <a:path h="9808535" w="9808535">
                <a:moveTo>
                  <a:pt x="0" y="0"/>
                </a:moveTo>
                <a:lnTo>
                  <a:pt x="9808535" y="0"/>
                </a:lnTo>
                <a:lnTo>
                  <a:pt x="9808535" y="9808534"/>
                </a:lnTo>
                <a:lnTo>
                  <a:pt x="0" y="9808534"/>
                </a:lnTo>
                <a:lnTo>
                  <a:pt x="0" y="0"/>
                </a:lnTo>
                <a:close/>
              </a:path>
            </a:pathLst>
          </a:custGeom>
          <a:blipFill>
            <a:blip r:embed="rId3">
              <a:alphaModFix amt="40000"/>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10996125" y="-1614361"/>
            <a:ext cx="9353441" cy="6757861"/>
          </a:xfrm>
          <a:custGeom>
            <a:avLst/>
            <a:gdLst/>
            <a:ahLst/>
            <a:cxnLst/>
            <a:rect r="r" b="b" t="t" l="l"/>
            <a:pathLst>
              <a:path h="6757861" w="9353441">
                <a:moveTo>
                  <a:pt x="0" y="0"/>
                </a:moveTo>
                <a:lnTo>
                  <a:pt x="9353442" y="0"/>
                </a:lnTo>
                <a:lnTo>
                  <a:pt x="9353442" y="6757861"/>
                </a:lnTo>
                <a:lnTo>
                  <a:pt x="0" y="6757861"/>
                </a:lnTo>
                <a:lnTo>
                  <a:pt x="0" y="0"/>
                </a:lnTo>
                <a:close/>
              </a:path>
            </a:pathLst>
          </a:custGeom>
          <a:blipFill>
            <a:blip r:embed="rId5"/>
            <a:stretch>
              <a:fillRect l="0" t="0" r="0" b="0"/>
            </a:stretch>
          </a:blipFill>
        </p:spPr>
      </p:sp>
      <p:sp>
        <p:nvSpPr>
          <p:cNvPr name="Freeform 5" id="5"/>
          <p:cNvSpPr/>
          <p:nvPr/>
        </p:nvSpPr>
        <p:spPr>
          <a:xfrm flipH="false" flipV="false" rot="2354384">
            <a:off x="12478969" y="6308313"/>
            <a:ext cx="5491802" cy="6646029"/>
          </a:xfrm>
          <a:custGeom>
            <a:avLst/>
            <a:gdLst/>
            <a:ahLst/>
            <a:cxnLst/>
            <a:rect r="r" b="b" t="t" l="l"/>
            <a:pathLst>
              <a:path h="6646029" w="5491802">
                <a:moveTo>
                  <a:pt x="0" y="0"/>
                </a:moveTo>
                <a:lnTo>
                  <a:pt x="5491802" y="0"/>
                </a:lnTo>
                <a:lnTo>
                  <a:pt x="5491802" y="6646028"/>
                </a:lnTo>
                <a:lnTo>
                  <a:pt x="0" y="6646028"/>
                </a:lnTo>
                <a:lnTo>
                  <a:pt x="0" y="0"/>
                </a:lnTo>
                <a:close/>
              </a:path>
            </a:pathLst>
          </a:custGeom>
          <a:blipFill>
            <a:blip r:embed="rId6"/>
            <a:stretch>
              <a:fillRect l="0" t="0" r="0" b="0"/>
            </a:stretch>
          </a:blipFill>
        </p:spPr>
      </p:sp>
      <p:sp>
        <p:nvSpPr>
          <p:cNvPr name="Freeform 6" id="6"/>
          <p:cNvSpPr/>
          <p:nvPr/>
        </p:nvSpPr>
        <p:spPr>
          <a:xfrm flipH="false" flipV="false" rot="0">
            <a:off x="-4680763" y="-4665035"/>
            <a:ext cx="9808535" cy="9808535"/>
          </a:xfrm>
          <a:custGeom>
            <a:avLst/>
            <a:gdLst/>
            <a:ahLst/>
            <a:cxnLst/>
            <a:rect r="r" b="b" t="t" l="l"/>
            <a:pathLst>
              <a:path h="9808535" w="9808535">
                <a:moveTo>
                  <a:pt x="0" y="0"/>
                </a:moveTo>
                <a:lnTo>
                  <a:pt x="9808534" y="0"/>
                </a:lnTo>
                <a:lnTo>
                  <a:pt x="9808534" y="9808535"/>
                </a:lnTo>
                <a:lnTo>
                  <a:pt x="0" y="9808535"/>
                </a:lnTo>
                <a:lnTo>
                  <a:pt x="0" y="0"/>
                </a:lnTo>
                <a:close/>
              </a:path>
            </a:pathLst>
          </a:custGeom>
          <a:blipFill>
            <a:blip r:embed="rId3">
              <a:alphaModFix amt="40000"/>
              <a:extLst>
                <a:ext uri="{96DAC541-7B7A-43D3-8B79-37D633B846F1}">
                  <asvg:svgBlip xmlns:asvg="http://schemas.microsoft.com/office/drawing/2016/SVG/main" r:embed="rId4"/>
                </a:ext>
              </a:extLst>
            </a:blip>
            <a:stretch>
              <a:fillRect l="0" t="0" r="0" b="0"/>
            </a:stretch>
          </a:blipFill>
        </p:spPr>
      </p:sp>
      <p:sp>
        <p:nvSpPr>
          <p:cNvPr name="TextBox 7" id="7"/>
          <p:cNvSpPr txBox="true"/>
          <p:nvPr/>
        </p:nvSpPr>
        <p:spPr>
          <a:xfrm rot="0">
            <a:off x="530235" y="779444"/>
            <a:ext cx="6640906" cy="1414417"/>
          </a:xfrm>
          <a:prstGeom prst="rect">
            <a:avLst/>
          </a:prstGeom>
        </p:spPr>
        <p:txBody>
          <a:bodyPr anchor="t" rtlCol="false" tIns="0" lIns="0" bIns="0" rIns="0">
            <a:spAutoFit/>
          </a:bodyPr>
          <a:lstStyle/>
          <a:p>
            <a:pPr algn="just">
              <a:lnSpc>
                <a:spcPts val="11000"/>
              </a:lnSpc>
            </a:pPr>
            <a:r>
              <a:rPr lang="en-US" sz="9734">
                <a:solidFill>
                  <a:srgbClr val="FFFFFF"/>
                </a:solidFill>
                <a:latin typeface="Anton"/>
                <a:ea typeface="Anton"/>
                <a:cs typeface="Anton"/>
                <a:sym typeface="Anton"/>
              </a:rPr>
              <a:t>SOLUTION</a:t>
            </a:r>
          </a:p>
        </p:txBody>
      </p:sp>
      <p:sp>
        <p:nvSpPr>
          <p:cNvPr name="TextBox 8" id="8"/>
          <p:cNvSpPr txBox="true"/>
          <p:nvPr/>
        </p:nvSpPr>
        <p:spPr>
          <a:xfrm rot="0">
            <a:off x="530235" y="3239734"/>
            <a:ext cx="12768028" cy="4115844"/>
          </a:xfrm>
          <a:prstGeom prst="rect">
            <a:avLst/>
          </a:prstGeom>
        </p:spPr>
        <p:txBody>
          <a:bodyPr anchor="t" rtlCol="false" tIns="0" lIns="0" bIns="0" rIns="0">
            <a:spAutoFit/>
          </a:bodyPr>
          <a:lstStyle/>
          <a:p>
            <a:pPr algn="l">
              <a:lnSpc>
                <a:spcPts val="5411"/>
              </a:lnSpc>
            </a:pPr>
            <a:r>
              <a:rPr lang="en-US" sz="3865">
                <a:solidFill>
                  <a:srgbClr val="FFFFFF"/>
                </a:solidFill>
                <a:latin typeface="Poppins"/>
                <a:ea typeface="Poppins"/>
                <a:cs typeface="Poppins"/>
                <a:sym typeface="Poppins"/>
              </a:rPr>
              <a:t>Our “ SPT  “  i.e Student Payment Tracker , is able to automatically update the remaining amount of student just by submitting a form on student page  with necessary details . Here no requirement of manual updation as well as no need to physically come to college and submit the hard copy .</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83416" r="0" b="-83416"/>
            </a:stretch>
          </a:blipFill>
        </p:spPr>
      </p:sp>
      <p:sp>
        <p:nvSpPr>
          <p:cNvPr name="Freeform 3" id="3"/>
          <p:cNvSpPr/>
          <p:nvPr/>
        </p:nvSpPr>
        <p:spPr>
          <a:xfrm flipH="false" flipV="false" rot="0">
            <a:off x="4239733" y="239233"/>
            <a:ext cx="9808535" cy="9808535"/>
          </a:xfrm>
          <a:custGeom>
            <a:avLst/>
            <a:gdLst/>
            <a:ahLst/>
            <a:cxnLst/>
            <a:rect r="r" b="b" t="t" l="l"/>
            <a:pathLst>
              <a:path h="9808535" w="9808535">
                <a:moveTo>
                  <a:pt x="0" y="0"/>
                </a:moveTo>
                <a:lnTo>
                  <a:pt x="9808534" y="0"/>
                </a:lnTo>
                <a:lnTo>
                  <a:pt x="9808534" y="9808534"/>
                </a:lnTo>
                <a:lnTo>
                  <a:pt x="0" y="9808534"/>
                </a:lnTo>
                <a:lnTo>
                  <a:pt x="0" y="0"/>
                </a:lnTo>
                <a:close/>
              </a:path>
            </a:pathLst>
          </a:custGeom>
          <a:blipFill>
            <a:blip r:embed="rId3">
              <a:alphaModFix amt="40000"/>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1338189">
            <a:off x="5140906" y="6033880"/>
            <a:ext cx="16214288" cy="4163496"/>
          </a:xfrm>
          <a:custGeom>
            <a:avLst/>
            <a:gdLst/>
            <a:ahLst/>
            <a:cxnLst/>
            <a:rect r="r" b="b" t="t" l="l"/>
            <a:pathLst>
              <a:path h="4163496" w="16214288">
                <a:moveTo>
                  <a:pt x="0" y="0"/>
                </a:moveTo>
                <a:lnTo>
                  <a:pt x="16214289" y="0"/>
                </a:lnTo>
                <a:lnTo>
                  <a:pt x="16214289" y="4163496"/>
                </a:lnTo>
                <a:lnTo>
                  <a:pt x="0" y="4163496"/>
                </a:lnTo>
                <a:lnTo>
                  <a:pt x="0" y="0"/>
                </a:lnTo>
                <a:close/>
              </a:path>
            </a:pathLst>
          </a:custGeom>
          <a:blipFill>
            <a:blip r:embed="rId5"/>
            <a:stretch>
              <a:fillRect l="0" t="-16448" r="0" b="-16448"/>
            </a:stretch>
          </a:blipFill>
        </p:spPr>
      </p:sp>
      <p:sp>
        <p:nvSpPr>
          <p:cNvPr name="Freeform 5" id="5"/>
          <p:cNvSpPr/>
          <p:nvPr/>
        </p:nvSpPr>
        <p:spPr>
          <a:xfrm flipH="false" flipV="false" rot="1133710">
            <a:off x="-760258" y="-2892800"/>
            <a:ext cx="9152410" cy="9156981"/>
          </a:xfrm>
          <a:custGeom>
            <a:avLst/>
            <a:gdLst/>
            <a:ahLst/>
            <a:cxnLst/>
            <a:rect r="r" b="b" t="t" l="l"/>
            <a:pathLst>
              <a:path h="9156981" w="9152410">
                <a:moveTo>
                  <a:pt x="0" y="0"/>
                </a:moveTo>
                <a:lnTo>
                  <a:pt x="9152410" y="0"/>
                </a:lnTo>
                <a:lnTo>
                  <a:pt x="9152410" y="9156982"/>
                </a:lnTo>
                <a:lnTo>
                  <a:pt x="0" y="9156982"/>
                </a:lnTo>
                <a:lnTo>
                  <a:pt x="0" y="0"/>
                </a:lnTo>
                <a:close/>
              </a:path>
            </a:pathLst>
          </a:custGeom>
          <a:blipFill>
            <a:blip r:embed="rId6"/>
            <a:stretch>
              <a:fillRect l="0" t="0" r="0" b="0"/>
            </a:stretch>
          </a:blipFill>
        </p:spPr>
      </p:sp>
      <p:sp>
        <p:nvSpPr>
          <p:cNvPr name="TextBox 6" id="6"/>
          <p:cNvSpPr txBox="true"/>
          <p:nvPr/>
        </p:nvSpPr>
        <p:spPr>
          <a:xfrm rot="0">
            <a:off x="6058411" y="4286558"/>
            <a:ext cx="6640906" cy="1410516"/>
          </a:xfrm>
          <a:prstGeom prst="rect">
            <a:avLst/>
          </a:prstGeom>
        </p:spPr>
        <p:txBody>
          <a:bodyPr anchor="t" rtlCol="false" tIns="0" lIns="0" bIns="0" rIns="0">
            <a:spAutoFit/>
          </a:bodyPr>
          <a:lstStyle/>
          <a:p>
            <a:pPr algn="ctr">
              <a:lnSpc>
                <a:spcPts val="11000"/>
              </a:lnSpc>
            </a:pPr>
            <a:r>
              <a:rPr lang="en-US" sz="9734">
                <a:solidFill>
                  <a:srgbClr val="FFFFFF"/>
                </a:solidFill>
                <a:latin typeface="Anton"/>
                <a:ea typeface="Anton"/>
                <a:cs typeface="Anton"/>
                <a:sym typeface="Anton"/>
              </a:rPr>
              <a:t>FEATURES </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83416" r="0" b="-83416"/>
            </a:stretch>
          </a:blipFill>
        </p:spPr>
      </p:sp>
      <p:sp>
        <p:nvSpPr>
          <p:cNvPr name="Freeform 3" id="3"/>
          <p:cNvSpPr/>
          <p:nvPr/>
        </p:nvSpPr>
        <p:spPr>
          <a:xfrm flipH="false" flipV="false" rot="0">
            <a:off x="4239733" y="239233"/>
            <a:ext cx="9808535" cy="9808535"/>
          </a:xfrm>
          <a:custGeom>
            <a:avLst/>
            <a:gdLst/>
            <a:ahLst/>
            <a:cxnLst/>
            <a:rect r="r" b="b" t="t" l="l"/>
            <a:pathLst>
              <a:path h="9808535" w="9808535">
                <a:moveTo>
                  <a:pt x="0" y="0"/>
                </a:moveTo>
                <a:lnTo>
                  <a:pt x="9808534" y="0"/>
                </a:lnTo>
                <a:lnTo>
                  <a:pt x="9808534" y="9808534"/>
                </a:lnTo>
                <a:lnTo>
                  <a:pt x="0" y="9808534"/>
                </a:lnTo>
                <a:lnTo>
                  <a:pt x="0" y="0"/>
                </a:lnTo>
                <a:close/>
              </a:path>
            </a:pathLst>
          </a:custGeom>
          <a:blipFill>
            <a:blip r:embed="rId3">
              <a:alphaModFix amt="40000"/>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1338189">
            <a:off x="6491321" y="7630957"/>
            <a:ext cx="16214288" cy="4163496"/>
          </a:xfrm>
          <a:custGeom>
            <a:avLst/>
            <a:gdLst/>
            <a:ahLst/>
            <a:cxnLst/>
            <a:rect r="r" b="b" t="t" l="l"/>
            <a:pathLst>
              <a:path h="4163496" w="16214288">
                <a:moveTo>
                  <a:pt x="0" y="0"/>
                </a:moveTo>
                <a:lnTo>
                  <a:pt x="16214288" y="0"/>
                </a:lnTo>
                <a:lnTo>
                  <a:pt x="16214288" y="4163496"/>
                </a:lnTo>
                <a:lnTo>
                  <a:pt x="0" y="4163496"/>
                </a:lnTo>
                <a:lnTo>
                  <a:pt x="0" y="0"/>
                </a:lnTo>
                <a:close/>
              </a:path>
            </a:pathLst>
          </a:custGeom>
          <a:blipFill>
            <a:blip r:embed="rId5"/>
            <a:stretch>
              <a:fillRect l="0" t="-16448" r="0" b="-16448"/>
            </a:stretch>
          </a:blipFill>
        </p:spPr>
      </p:sp>
      <p:sp>
        <p:nvSpPr>
          <p:cNvPr name="Freeform 5" id="5"/>
          <p:cNvSpPr/>
          <p:nvPr/>
        </p:nvSpPr>
        <p:spPr>
          <a:xfrm flipH="false" flipV="false" rot="1133710">
            <a:off x="-3085414" y="-4184553"/>
            <a:ext cx="9152410" cy="9156981"/>
          </a:xfrm>
          <a:custGeom>
            <a:avLst/>
            <a:gdLst/>
            <a:ahLst/>
            <a:cxnLst/>
            <a:rect r="r" b="b" t="t" l="l"/>
            <a:pathLst>
              <a:path h="9156981" w="9152410">
                <a:moveTo>
                  <a:pt x="0" y="0"/>
                </a:moveTo>
                <a:lnTo>
                  <a:pt x="9152410" y="0"/>
                </a:lnTo>
                <a:lnTo>
                  <a:pt x="9152410" y="9156981"/>
                </a:lnTo>
                <a:lnTo>
                  <a:pt x="0" y="9156981"/>
                </a:lnTo>
                <a:lnTo>
                  <a:pt x="0" y="0"/>
                </a:lnTo>
                <a:close/>
              </a:path>
            </a:pathLst>
          </a:custGeom>
          <a:blipFill>
            <a:blip r:embed="rId6"/>
            <a:stretch>
              <a:fillRect l="0" t="0" r="0" b="0"/>
            </a:stretch>
          </a:blipFill>
        </p:spPr>
      </p:sp>
      <p:grpSp>
        <p:nvGrpSpPr>
          <p:cNvPr name="Group 6" id="6"/>
          <p:cNvGrpSpPr/>
          <p:nvPr/>
        </p:nvGrpSpPr>
        <p:grpSpPr>
          <a:xfrm rot="0">
            <a:off x="6935985" y="2605722"/>
            <a:ext cx="10944889" cy="6050877"/>
            <a:chOff x="0" y="0"/>
            <a:chExt cx="1747936" cy="966346"/>
          </a:xfrm>
        </p:grpSpPr>
        <p:sp>
          <p:nvSpPr>
            <p:cNvPr name="Freeform 7" id="7"/>
            <p:cNvSpPr/>
            <p:nvPr/>
          </p:nvSpPr>
          <p:spPr>
            <a:xfrm flipH="false" flipV="false" rot="0">
              <a:off x="0" y="0"/>
              <a:ext cx="1747936" cy="966346"/>
            </a:xfrm>
            <a:custGeom>
              <a:avLst/>
              <a:gdLst/>
              <a:ahLst/>
              <a:cxnLst/>
              <a:rect r="r" b="b" t="t" l="l"/>
              <a:pathLst>
                <a:path h="966346" w="1747936">
                  <a:moveTo>
                    <a:pt x="0" y="0"/>
                  </a:moveTo>
                  <a:lnTo>
                    <a:pt x="1747936" y="0"/>
                  </a:lnTo>
                  <a:lnTo>
                    <a:pt x="1747936" y="966346"/>
                  </a:lnTo>
                  <a:lnTo>
                    <a:pt x="0" y="966346"/>
                  </a:lnTo>
                  <a:close/>
                </a:path>
              </a:pathLst>
            </a:custGeom>
            <a:blipFill>
              <a:blip r:embed="rId7"/>
              <a:stretch>
                <a:fillRect l="0" t="-1211" r="0" b="-1211"/>
              </a:stretch>
            </a:blipFill>
          </p:spPr>
        </p:sp>
      </p:grpSp>
      <p:sp>
        <p:nvSpPr>
          <p:cNvPr name="TextBox 8" id="8"/>
          <p:cNvSpPr txBox="true"/>
          <p:nvPr/>
        </p:nvSpPr>
        <p:spPr>
          <a:xfrm rot="0">
            <a:off x="6049437" y="692466"/>
            <a:ext cx="6640906" cy="1410516"/>
          </a:xfrm>
          <a:prstGeom prst="rect">
            <a:avLst/>
          </a:prstGeom>
        </p:spPr>
        <p:txBody>
          <a:bodyPr anchor="t" rtlCol="false" tIns="0" lIns="0" bIns="0" rIns="0">
            <a:spAutoFit/>
          </a:bodyPr>
          <a:lstStyle/>
          <a:p>
            <a:pPr algn="ctr">
              <a:lnSpc>
                <a:spcPts val="11000"/>
              </a:lnSpc>
            </a:pPr>
            <a:r>
              <a:rPr lang="en-US" sz="9734">
                <a:solidFill>
                  <a:srgbClr val="FFFFFF"/>
                </a:solidFill>
                <a:latin typeface="Anton"/>
                <a:ea typeface="Anton"/>
                <a:cs typeface="Anton"/>
                <a:sym typeface="Anton"/>
              </a:rPr>
              <a:t>1 . LOGIN PAGE </a:t>
            </a:r>
          </a:p>
        </p:txBody>
      </p:sp>
      <p:sp>
        <p:nvSpPr>
          <p:cNvPr name="TextBox 9" id="9"/>
          <p:cNvSpPr txBox="true"/>
          <p:nvPr/>
        </p:nvSpPr>
        <p:spPr>
          <a:xfrm rot="0">
            <a:off x="0" y="3259133"/>
            <a:ext cx="6307788" cy="5370952"/>
          </a:xfrm>
          <a:prstGeom prst="rect">
            <a:avLst/>
          </a:prstGeom>
        </p:spPr>
        <p:txBody>
          <a:bodyPr anchor="t" rtlCol="false" tIns="0" lIns="0" bIns="0" rIns="0">
            <a:spAutoFit/>
          </a:bodyPr>
          <a:lstStyle/>
          <a:p>
            <a:pPr algn="ctr" marL="0" indent="0" lvl="0">
              <a:lnSpc>
                <a:spcPts val="4788"/>
              </a:lnSpc>
              <a:spcBef>
                <a:spcPct val="0"/>
              </a:spcBef>
            </a:pPr>
            <a:r>
              <a:rPr lang="en-US" sz="3420">
                <a:solidFill>
                  <a:srgbClr val="FFFFFF"/>
                </a:solidFill>
                <a:latin typeface="Canva Sans"/>
                <a:ea typeface="Canva Sans"/>
                <a:cs typeface="Canva Sans"/>
                <a:sym typeface="Canva Sans"/>
              </a:rPr>
              <a:t>Experience seamless access with our </a:t>
            </a:r>
            <a:r>
              <a:rPr lang="en-US" b="true" sz="3420">
                <a:solidFill>
                  <a:srgbClr val="FFFFFF"/>
                </a:solidFill>
                <a:latin typeface="Canva Sans Bold"/>
                <a:ea typeface="Canva Sans Bold"/>
                <a:cs typeface="Canva Sans Bold"/>
                <a:sym typeface="Canva Sans Bold"/>
              </a:rPr>
              <a:t>single-login system</a:t>
            </a:r>
            <a:r>
              <a:rPr lang="en-US" sz="3420">
                <a:solidFill>
                  <a:srgbClr val="FFFFFF"/>
                </a:solidFill>
                <a:latin typeface="Canva Sans"/>
                <a:ea typeface="Canva Sans"/>
                <a:cs typeface="Canva Sans"/>
                <a:sym typeface="Canva Sans"/>
              </a:rPr>
              <a:t>, designed to serve </a:t>
            </a:r>
            <a:r>
              <a:rPr lang="en-US" b="true" sz="3420">
                <a:solidFill>
                  <a:srgbClr val="FFFFFF"/>
                </a:solidFill>
                <a:latin typeface="Canva Sans Bold"/>
                <a:ea typeface="Canva Sans Bold"/>
                <a:cs typeface="Canva Sans Bold"/>
                <a:sym typeface="Canva Sans Bold"/>
              </a:rPr>
              <a:t>multiple types of users</a:t>
            </a:r>
            <a:r>
              <a:rPr lang="en-US" sz="3420">
                <a:solidFill>
                  <a:srgbClr val="FFFFFF"/>
                </a:solidFill>
                <a:latin typeface="Canva Sans"/>
                <a:ea typeface="Canva Sans"/>
                <a:cs typeface="Canva Sans"/>
                <a:sym typeface="Canva Sans"/>
              </a:rPr>
              <a:t> efficiently. Whether you're a </a:t>
            </a:r>
            <a:r>
              <a:rPr lang="en-US" b="true" sz="3420">
                <a:solidFill>
                  <a:srgbClr val="FFFFFF"/>
                </a:solidFill>
                <a:latin typeface="Canva Sans Bold"/>
                <a:ea typeface="Canva Sans Bold"/>
                <a:cs typeface="Canva Sans Bold"/>
                <a:sym typeface="Canva Sans Bold"/>
              </a:rPr>
              <a:t>student</a:t>
            </a:r>
            <a:r>
              <a:rPr lang="en-US" sz="3420">
                <a:solidFill>
                  <a:srgbClr val="FFFFFF"/>
                </a:solidFill>
                <a:latin typeface="Canva Sans"/>
                <a:ea typeface="Canva Sans"/>
                <a:cs typeface="Canva Sans"/>
                <a:sym typeface="Canva Sans"/>
              </a:rPr>
              <a:t>, </a:t>
            </a:r>
            <a:r>
              <a:rPr lang="en-US" b="true" sz="3420">
                <a:solidFill>
                  <a:srgbClr val="FFFFFF"/>
                </a:solidFill>
                <a:latin typeface="Canva Sans Bold"/>
                <a:ea typeface="Canva Sans Bold"/>
                <a:cs typeface="Canva Sans Bold"/>
                <a:sym typeface="Canva Sans Bold"/>
              </a:rPr>
              <a:t>faculty</a:t>
            </a:r>
            <a:r>
              <a:rPr lang="en-US" sz="3420">
                <a:solidFill>
                  <a:srgbClr val="FFFFFF"/>
                </a:solidFill>
                <a:latin typeface="Canva Sans"/>
                <a:ea typeface="Canva Sans"/>
                <a:cs typeface="Canva Sans"/>
                <a:sym typeface="Canva Sans"/>
              </a:rPr>
              <a:t>, or </a:t>
            </a:r>
            <a:r>
              <a:rPr lang="en-US" b="true" sz="3420">
                <a:solidFill>
                  <a:srgbClr val="FFFFFF"/>
                </a:solidFill>
                <a:latin typeface="Canva Sans Bold"/>
                <a:ea typeface="Canva Sans Bold"/>
                <a:cs typeface="Canva Sans Bold"/>
                <a:sym typeface="Canva Sans Bold"/>
              </a:rPr>
              <a:t>administrative staff</a:t>
            </a:r>
            <a:r>
              <a:rPr lang="en-US" sz="3420">
                <a:solidFill>
                  <a:srgbClr val="FFFFFF"/>
                </a:solidFill>
                <a:latin typeface="Canva Sans"/>
                <a:ea typeface="Canva Sans"/>
                <a:cs typeface="Canva Sans"/>
                <a:sym typeface="Canva Sans"/>
              </a:rPr>
              <a:t>, log in securely to access personalized dashboards and features.</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83416" r="0" b="-83416"/>
            </a:stretch>
          </a:blipFill>
        </p:spPr>
      </p:sp>
      <p:sp>
        <p:nvSpPr>
          <p:cNvPr name="Freeform 3" id="3"/>
          <p:cNvSpPr/>
          <p:nvPr/>
        </p:nvSpPr>
        <p:spPr>
          <a:xfrm flipH="false" flipV="false" rot="0">
            <a:off x="4239733" y="239233"/>
            <a:ext cx="9808535" cy="9808535"/>
          </a:xfrm>
          <a:custGeom>
            <a:avLst/>
            <a:gdLst/>
            <a:ahLst/>
            <a:cxnLst/>
            <a:rect r="r" b="b" t="t" l="l"/>
            <a:pathLst>
              <a:path h="9808535" w="9808535">
                <a:moveTo>
                  <a:pt x="0" y="0"/>
                </a:moveTo>
                <a:lnTo>
                  <a:pt x="9808534" y="0"/>
                </a:lnTo>
                <a:lnTo>
                  <a:pt x="9808534" y="9808534"/>
                </a:lnTo>
                <a:lnTo>
                  <a:pt x="0" y="9808534"/>
                </a:lnTo>
                <a:lnTo>
                  <a:pt x="0" y="0"/>
                </a:lnTo>
                <a:close/>
              </a:path>
            </a:pathLst>
          </a:custGeom>
          <a:blipFill>
            <a:blip r:embed="rId3">
              <a:alphaModFix amt="40000"/>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1338189">
            <a:off x="9296123" y="7600579"/>
            <a:ext cx="10971442" cy="3744046"/>
          </a:xfrm>
          <a:custGeom>
            <a:avLst/>
            <a:gdLst/>
            <a:ahLst/>
            <a:cxnLst/>
            <a:rect r="r" b="b" t="t" l="l"/>
            <a:pathLst>
              <a:path h="3744046" w="10971442">
                <a:moveTo>
                  <a:pt x="0" y="0"/>
                </a:moveTo>
                <a:lnTo>
                  <a:pt x="10971443" y="0"/>
                </a:lnTo>
                <a:lnTo>
                  <a:pt x="10971443" y="3744047"/>
                </a:lnTo>
                <a:lnTo>
                  <a:pt x="0" y="3744047"/>
                </a:lnTo>
                <a:lnTo>
                  <a:pt x="0" y="0"/>
                </a:lnTo>
                <a:close/>
              </a:path>
            </a:pathLst>
          </a:custGeom>
          <a:blipFill>
            <a:blip r:embed="rId5"/>
            <a:stretch>
              <a:fillRect l="0" t="0" r="0" b="0"/>
            </a:stretch>
          </a:blipFill>
        </p:spPr>
      </p:sp>
      <p:sp>
        <p:nvSpPr>
          <p:cNvPr name="Freeform 5" id="5"/>
          <p:cNvSpPr/>
          <p:nvPr/>
        </p:nvSpPr>
        <p:spPr>
          <a:xfrm flipH="false" flipV="false" rot="1133710">
            <a:off x="-1009776" y="-1877284"/>
            <a:ext cx="6020252" cy="6023259"/>
          </a:xfrm>
          <a:custGeom>
            <a:avLst/>
            <a:gdLst/>
            <a:ahLst/>
            <a:cxnLst/>
            <a:rect r="r" b="b" t="t" l="l"/>
            <a:pathLst>
              <a:path h="6023259" w="6020252">
                <a:moveTo>
                  <a:pt x="0" y="0"/>
                </a:moveTo>
                <a:lnTo>
                  <a:pt x="6020251" y="0"/>
                </a:lnTo>
                <a:lnTo>
                  <a:pt x="6020251" y="6023258"/>
                </a:lnTo>
                <a:lnTo>
                  <a:pt x="0" y="6023258"/>
                </a:lnTo>
                <a:lnTo>
                  <a:pt x="0" y="0"/>
                </a:lnTo>
                <a:close/>
              </a:path>
            </a:pathLst>
          </a:custGeom>
          <a:blipFill>
            <a:blip r:embed="rId6"/>
            <a:stretch>
              <a:fillRect l="0" t="0" r="0" b="0"/>
            </a:stretch>
          </a:blipFill>
        </p:spPr>
      </p:sp>
      <p:grpSp>
        <p:nvGrpSpPr>
          <p:cNvPr name="Group 6" id="6"/>
          <p:cNvGrpSpPr/>
          <p:nvPr/>
        </p:nvGrpSpPr>
        <p:grpSpPr>
          <a:xfrm rot="0">
            <a:off x="303856" y="5658757"/>
            <a:ext cx="9321616" cy="4107278"/>
            <a:chOff x="0" y="0"/>
            <a:chExt cx="1844679" cy="812800"/>
          </a:xfrm>
        </p:grpSpPr>
        <p:sp>
          <p:nvSpPr>
            <p:cNvPr name="Freeform 7" id="7"/>
            <p:cNvSpPr/>
            <p:nvPr/>
          </p:nvSpPr>
          <p:spPr>
            <a:xfrm flipH="false" flipV="false" rot="0">
              <a:off x="0" y="0"/>
              <a:ext cx="1844679" cy="812800"/>
            </a:xfrm>
            <a:custGeom>
              <a:avLst/>
              <a:gdLst/>
              <a:ahLst/>
              <a:cxnLst/>
              <a:rect r="r" b="b" t="t" l="l"/>
              <a:pathLst>
                <a:path h="812800" w="1844679">
                  <a:moveTo>
                    <a:pt x="0" y="0"/>
                  </a:moveTo>
                  <a:lnTo>
                    <a:pt x="1844679" y="0"/>
                  </a:lnTo>
                  <a:lnTo>
                    <a:pt x="1844679" y="812800"/>
                  </a:lnTo>
                  <a:lnTo>
                    <a:pt x="0" y="812800"/>
                  </a:lnTo>
                  <a:close/>
                </a:path>
              </a:pathLst>
            </a:custGeom>
            <a:blipFill>
              <a:blip r:embed="rId7"/>
              <a:stretch>
                <a:fillRect l="0" t="-1064" r="0" b="-1064"/>
              </a:stretch>
            </a:blipFill>
          </p:spPr>
        </p:sp>
      </p:grpSp>
      <p:grpSp>
        <p:nvGrpSpPr>
          <p:cNvPr name="Group 8" id="8"/>
          <p:cNvGrpSpPr/>
          <p:nvPr/>
        </p:nvGrpSpPr>
        <p:grpSpPr>
          <a:xfrm rot="0">
            <a:off x="10038979" y="5658757"/>
            <a:ext cx="8029511" cy="4107278"/>
            <a:chOff x="0" y="0"/>
            <a:chExt cx="1588981" cy="812800"/>
          </a:xfrm>
        </p:grpSpPr>
        <p:sp>
          <p:nvSpPr>
            <p:cNvPr name="Freeform 9" id="9"/>
            <p:cNvSpPr/>
            <p:nvPr/>
          </p:nvSpPr>
          <p:spPr>
            <a:xfrm flipH="false" flipV="false" rot="0">
              <a:off x="0" y="0"/>
              <a:ext cx="1588981" cy="812800"/>
            </a:xfrm>
            <a:custGeom>
              <a:avLst/>
              <a:gdLst/>
              <a:ahLst/>
              <a:cxnLst/>
              <a:rect r="r" b="b" t="t" l="l"/>
              <a:pathLst>
                <a:path h="812800" w="1588981">
                  <a:moveTo>
                    <a:pt x="0" y="0"/>
                  </a:moveTo>
                  <a:lnTo>
                    <a:pt x="1588981" y="0"/>
                  </a:lnTo>
                  <a:lnTo>
                    <a:pt x="1588981" y="812800"/>
                  </a:lnTo>
                  <a:lnTo>
                    <a:pt x="0" y="812800"/>
                  </a:lnTo>
                  <a:close/>
                </a:path>
              </a:pathLst>
            </a:custGeom>
            <a:blipFill>
              <a:blip r:embed="rId8"/>
              <a:stretch>
                <a:fillRect l="-3562" t="0" r="-3562" b="0"/>
              </a:stretch>
            </a:blipFill>
          </p:spPr>
        </p:sp>
      </p:grpSp>
      <p:sp>
        <p:nvSpPr>
          <p:cNvPr name="TextBox 10" id="10"/>
          <p:cNvSpPr txBox="true"/>
          <p:nvPr/>
        </p:nvSpPr>
        <p:spPr>
          <a:xfrm rot="0">
            <a:off x="3474905" y="462425"/>
            <a:ext cx="12629944" cy="1410516"/>
          </a:xfrm>
          <a:prstGeom prst="rect">
            <a:avLst/>
          </a:prstGeom>
        </p:spPr>
        <p:txBody>
          <a:bodyPr anchor="t" rtlCol="false" tIns="0" lIns="0" bIns="0" rIns="0">
            <a:spAutoFit/>
          </a:bodyPr>
          <a:lstStyle/>
          <a:p>
            <a:pPr algn="ctr">
              <a:lnSpc>
                <a:spcPts val="11000"/>
              </a:lnSpc>
            </a:pPr>
            <a:r>
              <a:rPr lang="en-US" sz="9734">
                <a:solidFill>
                  <a:srgbClr val="FFFFFF"/>
                </a:solidFill>
                <a:latin typeface="Anton"/>
                <a:ea typeface="Anton"/>
                <a:cs typeface="Anton"/>
                <a:sym typeface="Anton"/>
              </a:rPr>
              <a:t>2 . STUDENT LOGIN :</a:t>
            </a:r>
            <a:r>
              <a:rPr lang="en-US" sz="9734">
                <a:solidFill>
                  <a:srgbClr val="FFFFFF"/>
                </a:solidFill>
                <a:latin typeface="Anton"/>
                <a:ea typeface="Anton"/>
                <a:cs typeface="Anton"/>
                <a:sym typeface="Anton"/>
              </a:rPr>
              <a:t> </a:t>
            </a:r>
          </a:p>
        </p:txBody>
      </p:sp>
      <p:sp>
        <p:nvSpPr>
          <p:cNvPr name="TextBox 11" id="11"/>
          <p:cNvSpPr txBox="true"/>
          <p:nvPr/>
        </p:nvSpPr>
        <p:spPr>
          <a:xfrm rot="0">
            <a:off x="303856" y="3030319"/>
            <a:ext cx="9069352" cy="3095935"/>
          </a:xfrm>
          <a:prstGeom prst="rect">
            <a:avLst/>
          </a:prstGeom>
        </p:spPr>
        <p:txBody>
          <a:bodyPr anchor="t" rtlCol="false" tIns="0" lIns="0" bIns="0" rIns="0">
            <a:spAutoFit/>
          </a:bodyPr>
          <a:lstStyle/>
          <a:p>
            <a:pPr algn="l">
              <a:lnSpc>
                <a:spcPts val="5477"/>
              </a:lnSpc>
            </a:pPr>
            <a:r>
              <a:rPr lang="en-US" sz="3912">
                <a:solidFill>
                  <a:srgbClr val="FFFFFF"/>
                </a:solidFill>
                <a:latin typeface="Poppins"/>
                <a:ea typeface="Poppins"/>
                <a:cs typeface="Poppins"/>
                <a:sym typeface="Poppins"/>
              </a:rPr>
              <a:t> -&gt; student card , where student details are mentioned  , with the photo at top left corner .   </a:t>
            </a:r>
          </a:p>
          <a:p>
            <a:pPr algn="l">
              <a:lnSpc>
                <a:spcPts val="3937"/>
              </a:lnSpc>
            </a:pPr>
            <a:r>
              <a:rPr lang="en-US" sz="2812">
                <a:solidFill>
                  <a:srgbClr val="FFFFFF"/>
                </a:solidFill>
                <a:latin typeface="Poppins"/>
                <a:ea typeface="Poppins"/>
                <a:cs typeface="Poppins"/>
                <a:sym typeface="Poppins"/>
              </a:rPr>
              <a:t>  </a:t>
            </a:r>
          </a:p>
          <a:p>
            <a:pPr algn="l">
              <a:lnSpc>
                <a:spcPts val="3937"/>
              </a:lnSpc>
            </a:pPr>
            <a:r>
              <a:rPr lang="en-US" sz="2812">
                <a:solidFill>
                  <a:srgbClr val="FFFFFF"/>
                </a:solidFill>
                <a:latin typeface="Poppins"/>
                <a:ea typeface="Poppins"/>
                <a:cs typeface="Poppins"/>
                <a:sym typeface="Poppins"/>
              </a:rPr>
              <a:t> </a:t>
            </a:r>
          </a:p>
        </p:txBody>
      </p:sp>
      <p:sp>
        <p:nvSpPr>
          <p:cNvPr name="TextBox 12" id="12"/>
          <p:cNvSpPr txBox="true"/>
          <p:nvPr/>
        </p:nvSpPr>
        <p:spPr>
          <a:xfrm rot="0">
            <a:off x="10038979" y="2950586"/>
            <a:ext cx="7060269" cy="2007892"/>
          </a:xfrm>
          <a:prstGeom prst="rect">
            <a:avLst/>
          </a:prstGeom>
        </p:spPr>
        <p:txBody>
          <a:bodyPr anchor="t" rtlCol="false" tIns="0" lIns="0" bIns="0" rIns="0">
            <a:spAutoFit/>
          </a:bodyPr>
          <a:lstStyle/>
          <a:p>
            <a:pPr algn="ctr" marL="0" indent="0" lvl="0">
              <a:lnSpc>
                <a:spcPts val="5353"/>
              </a:lnSpc>
              <a:spcBef>
                <a:spcPct val="0"/>
              </a:spcBef>
            </a:pPr>
            <a:r>
              <a:rPr lang="en-US" sz="3824">
                <a:solidFill>
                  <a:srgbClr val="FFFFFF"/>
                </a:solidFill>
                <a:latin typeface="Canva Sans"/>
                <a:ea typeface="Canva Sans"/>
                <a:cs typeface="Canva Sans"/>
                <a:sym typeface="Canva Sans"/>
              </a:rPr>
              <a:t>-&gt; student fee summary , so that they can see how much amount they have to pay</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83416" r="0" b="-83416"/>
            </a:stretch>
          </a:blipFill>
        </p:spPr>
      </p:sp>
      <p:sp>
        <p:nvSpPr>
          <p:cNvPr name="Freeform 3" id="3"/>
          <p:cNvSpPr/>
          <p:nvPr/>
        </p:nvSpPr>
        <p:spPr>
          <a:xfrm flipH="false" flipV="false" rot="0">
            <a:off x="4239733" y="239233"/>
            <a:ext cx="9808535" cy="9808535"/>
          </a:xfrm>
          <a:custGeom>
            <a:avLst/>
            <a:gdLst/>
            <a:ahLst/>
            <a:cxnLst/>
            <a:rect r="r" b="b" t="t" l="l"/>
            <a:pathLst>
              <a:path h="9808535" w="9808535">
                <a:moveTo>
                  <a:pt x="0" y="0"/>
                </a:moveTo>
                <a:lnTo>
                  <a:pt x="9808534" y="0"/>
                </a:lnTo>
                <a:lnTo>
                  <a:pt x="9808534" y="9808534"/>
                </a:lnTo>
                <a:lnTo>
                  <a:pt x="0" y="9808534"/>
                </a:lnTo>
                <a:lnTo>
                  <a:pt x="0" y="0"/>
                </a:lnTo>
                <a:close/>
              </a:path>
            </a:pathLst>
          </a:custGeom>
          <a:blipFill>
            <a:blip r:embed="rId3">
              <a:alphaModFix amt="40000"/>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1338189">
            <a:off x="9296123" y="7600579"/>
            <a:ext cx="10971442" cy="3744046"/>
          </a:xfrm>
          <a:custGeom>
            <a:avLst/>
            <a:gdLst/>
            <a:ahLst/>
            <a:cxnLst/>
            <a:rect r="r" b="b" t="t" l="l"/>
            <a:pathLst>
              <a:path h="3744046" w="10971442">
                <a:moveTo>
                  <a:pt x="0" y="0"/>
                </a:moveTo>
                <a:lnTo>
                  <a:pt x="10971443" y="0"/>
                </a:lnTo>
                <a:lnTo>
                  <a:pt x="10971443" y="3744047"/>
                </a:lnTo>
                <a:lnTo>
                  <a:pt x="0" y="3744047"/>
                </a:lnTo>
                <a:lnTo>
                  <a:pt x="0" y="0"/>
                </a:lnTo>
                <a:close/>
              </a:path>
            </a:pathLst>
          </a:custGeom>
          <a:blipFill>
            <a:blip r:embed="rId5"/>
            <a:stretch>
              <a:fillRect l="0" t="0" r="0" b="0"/>
            </a:stretch>
          </a:blipFill>
        </p:spPr>
      </p:sp>
      <p:sp>
        <p:nvSpPr>
          <p:cNvPr name="Freeform 5" id="5"/>
          <p:cNvSpPr/>
          <p:nvPr/>
        </p:nvSpPr>
        <p:spPr>
          <a:xfrm flipH="false" flipV="false" rot="1133710">
            <a:off x="-1385559" y="-3531850"/>
            <a:ext cx="6020252" cy="6023259"/>
          </a:xfrm>
          <a:custGeom>
            <a:avLst/>
            <a:gdLst/>
            <a:ahLst/>
            <a:cxnLst/>
            <a:rect r="r" b="b" t="t" l="l"/>
            <a:pathLst>
              <a:path h="6023259" w="6020252">
                <a:moveTo>
                  <a:pt x="0" y="0"/>
                </a:moveTo>
                <a:lnTo>
                  <a:pt x="6020252" y="0"/>
                </a:lnTo>
                <a:lnTo>
                  <a:pt x="6020252" y="6023258"/>
                </a:lnTo>
                <a:lnTo>
                  <a:pt x="0" y="6023258"/>
                </a:lnTo>
                <a:lnTo>
                  <a:pt x="0" y="0"/>
                </a:lnTo>
                <a:close/>
              </a:path>
            </a:pathLst>
          </a:custGeom>
          <a:blipFill>
            <a:blip r:embed="rId6"/>
            <a:stretch>
              <a:fillRect l="0" t="0" r="0" b="0"/>
            </a:stretch>
          </a:blipFill>
        </p:spPr>
      </p:sp>
      <p:grpSp>
        <p:nvGrpSpPr>
          <p:cNvPr name="Group 6" id="6"/>
          <p:cNvGrpSpPr/>
          <p:nvPr/>
        </p:nvGrpSpPr>
        <p:grpSpPr>
          <a:xfrm rot="0">
            <a:off x="632666" y="3114169"/>
            <a:ext cx="8147295" cy="6651866"/>
            <a:chOff x="0" y="0"/>
            <a:chExt cx="1612289" cy="1316355"/>
          </a:xfrm>
        </p:grpSpPr>
        <p:sp>
          <p:nvSpPr>
            <p:cNvPr name="Freeform 7" id="7"/>
            <p:cNvSpPr/>
            <p:nvPr/>
          </p:nvSpPr>
          <p:spPr>
            <a:xfrm flipH="false" flipV="false" rot="0">
              <a:off x="0" y="0"/>
              <a:ext cx="1612289" cy="1316355"/>
            </a:xfrm>
            <a:custGeom>
              <a:avLst/>
              <a:gdLst/>
              <a:ahLst/>
              <a:cxnLst/>
              <a:rect r="r" b="b" t="t" l="l"/>
              <a:pathLst>
                <a:path h="1316355" w="1612289">
                  <a:moveTo>
                    <a:pt x="0" y="0"/>
                  </a:moveTo>
                  <a:lnTo>
                    <a:pt x="1612289" y="0"/>
                  </a:lnTo>
                  <a:lnTo>
                    <a:pt x="1612289" y="1316355"/>
                  </a:lnTo>
                  <a:lnTo>
                    <a:pt x="0" y="1316355"/>
                  </a:lnTo>
                  <a:close/>
                </a:path>
              </a:pathLst>
            </a:custGeom>
            <a:blipFill>
              <a:blip r:embed="rId7"/>
              <a:stretch>
                <a:fillRect l="-23886" t="0" r="-23886" b="0"/>
              </a:stretch>
            </a:blipFill>
          </p:spPr>
        </p:sp>
      </p:grpSp>
      <p:grpSp>
        <p:nvGrpSpPr>
          <p:cNvPr name="Group 8" id="8"/>
          <p:cNvGrpSpPr/>
          <p:nvPr/>
        </p:nvGrpSpPr>
        <p:grpSpPr>
          <a:xfrm rot="0">
            <a:off x="9645631" y="3114169"/>
            <a:ext cx="8164539" cy="6651866"/>
            <a:chOff x="0" y="0"/>
            <a:chExt cx="1588981" cy="1294585"/>
          </a:xfrm>
        </p:grpSpPr>
        <p:sp>
          <p:nvSpPr>
            <p:cNvPr name="Freeform 9" id="9"/>
            <p:cNvSpPr/>
            <p:nvPr/>
          </p:nvSpPr>
          <p:spPr>
            <a:xfrm flipH="false" flipV="false" rot="0">
              <a:off x="0" y="0"/>
              <a:ext cx="1588981" cy="1294585"/>
            </a:xfrm>
            <a:custGeom>
              <a:avLst/>
              <a:gdLst/>
              <a:ahLst/>
              <a:cxnLst/>
              <a:rect r="r" b="b" t="t" l="l"/>
              <a:pathLst>
                <a:path h="1294585" w="1588981">
                  <a:moveTo>
                    <a:pt x="0" y="0"/>
                  </a:moveTo>
                  <a:lnTo>
                    <a:pt x="1588981" y="0"/>
                  </a:lnTo>
                  <a:lnTo>
                    <a:pt x="1588981" y="1294585"/>
                  </a:lnTo>
                  <a:lnTo>
                    <a:pt x="0" y="1294585"/>
                  </a:lnTo>
                  <a:close/>
                </a:path>
              </a:pathLst>
            </a:custGeom>
            <a:blipFill>
              <a:blip r:embed="rId8"/>
              <a:stretch>
                <a:fillRect l="-41542" t="0" r="-41542" b="0"/>
              </a:stretch>
            </a:blipFill>
          </p:spPr>
        </p:sp>
      </p:grpSp>
      <p:sp>
        <p:nvSpPr>
          <p:cNvPr name="TextBox 10" id="10"/>
          <p:cNvSpPr txBox="true"/>
          <p:nvPr/>
        </p:nvSpPr>
        <p:spPr>
          <a:xfrm rot="0">
            <a:off x="632666" y="606334"/>
            <a:ext cx="6656648" cy="2272971"/>
          </a:xfrm>
          <a:prstGeom prst="rect">
            <a:avLst/>
          </a:prstGeom>
        </p:spPr>
        <p:txBody>
          <a:bodyPr anchor="t" rtlCol="false" tIns="0" lIns="0" bIns="0" rIns="0">
            <a:spAutoFit/>
          </a:bodyPr>
          <a:lstStyle/>
          <a:p>
            <a:pPr algn="l">
              <a:lnSpc>
                <a:spcPts val="5959"/>
              </a:lnSpc>
            </a:pPr>
            <a:r>
              <a:rPr lang="en-US" sz="4256">
                <a:solidFill>
                  <a:srgbClr val="FFFFFF"/>
                </a:solidFill>
                <a:latin typeface="Poppins"/>
                <a:ea typeface="Poppins"/>
                <a:cs typeface="Poppins"/>
                <a:sym typeface="Poppins"/>
              </a:rPr>
              <a:t>-&gt; submission form , where student need to fill necessary details</a:t>
            </a:r>
          </a:p>
        </p:txBody>
      </p:sp>
      <p:sp>
        <p:nvSpPr>
          <p:cNvPr name="TextBox 11" id="11"/>
          <p:cNvSpPr txBox="true"/>
          <p:nvPr/>
        </p:nvSpPr>
        <p:spPr>
          <a:xfrm rot="0">
            <a:off x="9645631" y="606334"/>
            <a:ext cx="6656648" cy="2272971"/>
          </a:xfrm>
          <a:prstGeom prst="rect">
            <a:avLst/>
          </a:prstGeom>
        </p:spPr>
        <p:txBody>
          <a:bodyPr anchor="t" rtlCol="false" tIns="0" lIns="0" bIns="0" rIns="0">
            <a:spAutoFit/>
          </a:bodyPr>
          <a:lstStyle/>
          <a:p>
            <a:pPr algn="l">
              <a:lnSpc>
                <a:spcPts val="5959"/>
              </a:lnSpc>
            </a:pPr>
            <a:r>
              <a:rPr lang="en-US" sz="4256">
                <a:solidFill>
                  <a:srgbClr val="FFFFFF"/>
                </a:solidFill>
                <a:latin typeface="Poppins"/>
                <a:ea typeface="Poppins"/>
                <a:cs typeface="Poppins"/>
                <a:sym typeface="Poppins"/>
              </a:rPr>
              <a:t>-&gt; changing password facility so that they can secure their page .</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83416" r="0" b="-83416"/>
            </a:stretch>
          </a:blipFill>
        </p:spPr>
      </p:sp>
      <p:sp>
        <p:nvSpPr>
          <p:cNvPr name="Freeform 3" id="3"/>
          <p:cNvSpPr/>
          <p:nvPr/>
        </p:nvSpPr>
        <p:spPr>
          <a:xfrm flipH="false" flipV="false" rot="0">
            <a:off x="4380651" y="239233"/>
            <a:ext cx="9808535" cy="9808535"/>
          </a:xfrm>
          <a:custGeom>
            <a:avLst/>
            <a:gdLst/>
            <a:ahLst/>
            <a:cxnLst/>
            <a:rect r="r" b="b" t="t" l="l"/>
            <a:pathLst>
              <a:path h="9808535" w="9808535">
                <a:moveTo>
                  <a:pt x="0" y="0"/>
                </a:moveTo>
                <a:lnTo>
                  <a:pt x="9808535" y="0"/>
                </a:lnTo>
                <a:lnTo>
                  <a:pt x="9808535" y="9808534"/>
                </a:lnTo>
                <a:lnTo>
                  <a:pt x="0" y="9808534"/>
                </a:lnTo>
                <a:lnTo>
                  <a:pt x="0" y="0"/>
                </a:lnTo>
                <a:close/>
              </a:path>
            </a:pathLst>
          </a:custGeom>
          <a:blipFill>
            <a:blip r:embed="rId3">
              <a:alphaModFix amt="40000"/>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1596551">
            <a:off x="9866808" y="7628023"/>
            <a:ext cx="10971442" cy="3744046"/>
          </a:xfrm>
          <a:custGeom>
            <a:avLst/>
            <a:gdLst/>
            <a:ahLst/>
            <a:cxnLst/>
            <a:rect r="r" b="b" t="t" l="l"/>
            <a:pathLst>
              <a:path h="3744046" w="10971442">
                <a:moveTo>
                  <a:pt x="0" y="0"/>
                </a:moveTo>
                <a:lnTo>
                  <a:pt x="10971443" y="0"/>
                </a:lnTo>
                <a:lnTo>
                  <a:pt x="10971443" y="3744047"/>
                </a:lnTo>
                <a:lnTo>
                  <a:pt x="0" y="3744047"/>
                </a:lnTo>
                <a:lnTo>
                  <a:pt x="0" y="0"/>
                </a:lnTo>
                <a:close/>
              </a:path>
            </a:pathLst>
          </a:custGeom>
          <a:blipFill>
            <a:blip r:embed="rId5"/>
            <a:stretch>
              <a:fillRect l="0" t="0" r="0" b="0"/>
            </a:stretch>
          </a:blipFill>
        </p:spPr>
      </p:sp>
      <p:sp>
        <p:nvSpPr>
          <p:cNvPr name="Freeform 5" id="5"/>
          <p:cNvSpPr/>
          <p:nvPr/>
        </p:nvSpPr>
        <p:spPr>
          <a:xfrm flipH="false" flipV="false" rot="1133710">
            <a:off x="-1385559" y="-3531850"/>
            <a:ext cx="6020252" cy="6023259"/>
          </a:xfrm>
          <a:custGeom>
            <a:avLst/>
            <a:gdLst/>
            <a:ahLst/>
            <a:cxnLst/>
            <a:rect r="r" b="b" t="t" l="l"/>
            <a:pathLst>
              <a:path h="6023259" w="6020252">
                <a:moveTo>
                  <a:pt x="0" y="0"/>
                </a:moveTo>
                <a:lnTo>
                  <a:pt x="6020252" y="0"/>
                </a:lnTo>
                <a:lnTo>
                  <a:pt x="6020252" y="6023258"/>
                </a:lnTo>
                <a:lnTo>
                  <a:pt x="0" y="6023258"/>
                </a:lnTo>
                <a:lnTo>
                  <a:pt x="0" y="0"/>
                </a:lnTo>
                <a:close/>
              </a:path>
            </a:pathLst>
          </a:custGeom>
          <a:blipFill>
            <a:blip r:embed="rId6"/>
            <a:stretch>
              <a:fillRect l="0" t="0" r="0" b="0"/>
            </a:stretch>
          </a:blipFill>
        </p:spPr>
      </p:sp>
      <p:sp>
        <p:nvSpPr>
          <p:cNvPr name="TextBox 6" id="6"/>
          <p:cNvSpPr txBox="true"/>
          <p:nvPr/>
        </p:nvSpPr>
        <p:spPr>
          <a:xfrm rot="0">
            <a:off x="419867" y="1939199"/>
            <a:ext cx="17448265" cy="7417803"/>
          </a:xfrm>
          <a:prstGeom prst="rect">
            <a:avLst/>
          </a:prstGeom>
        </p:spPr>
        <p:txBody>
          <a:bodyPr anchor="t" rtlCol="false" tIns="0" lIns="0" bIns="0" rIns="0">
            <a:spAutoFit/>
          </a:bodyPr>
          <a:lstStyle/>
          <a:p>
            <a:pPr algn="just">
              <a:lnSpc>
                <a:spcPts val="5369"/>
              </a:lnSpc>
            </a:pPr>
            <a:r>
              <a:rPr lang="en-US" sz="3835">
                <a:solidFill>
                  <a:srgbClr val="FFFFFF"/>
                </a:solidFill>
                <a:latin typeface="Canva Sans"/>
                <a:ea typeface="Canva Sans"/>
                <a:cs typeface="Canva Sans"/>
                <a:sym typeface="Canva Sans"/>
              </a:rPr>
              <a:t>       This form consists of autofilling some details of students like </a:t>
            </a:r>
            <a:r>
              <a:rPr lang="en-US" sz="3835" b="true">
                <a:solidFill>
                  <a:srgbClr val="FFFFFF"/>
                </a:solidFill>
                <a:latin typeface="Canva Sans Bold"/>
                <a:ea typeface="Canva Sans Bold"/>
                <a:cs typeface="Canva Sans Bold"/>
                <a:sym typeface="Canva Sans Bold"/>
              </a:rPr>
              <a:t>Name , Roll no. , Category  , Email .</a:t>
            </a:r>
          </a:p>
          <a:p>
            <a:pPr algn="just">
              <a:lnSpc>
                <a:spcPts val="5369"/>
              </a:lnSpc>
            </a:pPr>
          </a:p>
          <a:p>
            <a:pPr algn="just">
              <a:lnSpc>
                <a:spcPts val="5369"/>
              </a:lnSpc>
            </a:pPr>
            <a:r>
              <a:rPr lang="en-US" sz="3835">
                <a:solidFill>
                  <a:srgbClr val="FFFFFF"/>
                </a:solidFill>
                <a:latin typeface="Canva Sans"/>
                <a:ea typeface="Canva Sans"/>
                <a:cs typeface="Canva Sans"/>
                <a:sym typeface="Canva Sans"/>
              </a:rPr>
              <a:t>       Others are choosed by student itself like </a:t>
            </a:r>
            <a:r>
              <a:rPr lang="en-US" sz="3835" b="true">
                <a:solidFill>
                  <a:srgbClr val="FFFFFF"/>
                </a:solidFill>
                <a:latin typeface="Canva Sans Bold"/>
                <a:ea typeface="Canva Sans Bold"/>
                <a:cs typeface="Canva Sans Bold"/>
                <a:sym typeface="Canva Sans Bold"/>
              </a:rPr>
              <a:t>Year</a:t>
            </a:r>
            <a:r>
              <a:rPr lang="en-US" sz="3835">
                <a:solidFill>
                  <a:srgbClr val="FFFFFF"/>
                </a:solidFill>
                <a:latin typeface="Canva Sans"/>
                <a:ea typeface="Canva Sans"/>
                <a:cs typeface="Canva Sans"/>
                <a:sym typeface="Canva Sans"/>
              </a:rPr>
              <a:t> ,</a:t>
            </a:r>
            <a:r>
              <a:rPr lang="en-US" sz="3835" b="true">
                <a:solidFill>
                  <a:srgbClr val="FFFFFF"/>
                </a:solidFill>
                <a:latin typeface="Canva Sans Bold"/>
                <a:ea typeface="Canva Sans Bold"/>
                <a:cs typeface="Canva Sans Bold"/>
                <a:sym typeface="Canva Sans Bold"/>
              </a:rPr>
              <a:t> Fees - Type</a:t>
            </a:r>
            <a:r>
              <a:rPr lang="en-US" sz="3835">
                <a:solidFill>
                  <a:srgbClr val="FFFFFF"/>
                </a:solidFill>
                <a:latin typeface="Canva Sans"/>
                <a:ea typeface="Canva Sans"/>
                <a:cs typeface="Canva Sans"/>
                <a:sym typeface="Canva Sans"/>
              </a:rPr>
              <a:t> ( Hostel , Tution , miscellaneous , Transport ) , </a:t>
            </a:r>
            <a:r>
              <a:rPr lang="en-US" sz="3835" b="true">
                <a:solidFill>
                  <a:srgbClr val="FFFFFF"/>
                </a:solidFill>
                <a:latin typeface="Canva Sans Bold"/>
                <a:ea typeface="Canva Sans Bold"/>
                <a:cs typeface="Canva Sans Bold"/>
                <a:sym typeface="Canva Sans Bold"/>
              </a:rPr>
              <a:t>Payment - Type</a:t>
            </a:r>
            <a:r>
              <a:rPr lang="en-US" sz="3835">
                <a:solidFill>
                  <a:srgbClr val="FFFFFF"/>
                </a:solidFill>
                <a:latin typeface="Canva Sans"/>
                <a:ea typeface="Canva Sans"/>
                <a:cs typeface="Canva Sans"/>
                <a:sym typeface="Canva Sans"/>
              </a:rPr>
              <a:t> ( UPI , RTGS , NEFT) and most important </a:t>
            </a:r>
            <a:r>
              <a:rPr lang="en-US" sz="3835" b="true">
                <a:solidFill>
                  <a:srgbClr val="FFFFFF"/>
                </a:solidFill>
                <a:latin typeface="Canva Sans Bold"/>
                <a:ea typeface="Canva Sans Bold"/>
                <a:cs typeface="Canva Sans Bold"/>
                <a:sym typeface="Canva Sans Bold"/>
              </a:rPr>
              <a:t>Reference number</a:t>
            </a:r>
            <a:r>
              <a:rPr lang="en-US" sz="3835">
                <a:solidFill>
                  <a:srgbClr val="FFFFFF"/>
                </a:solidFill>
                <a:latin typeface="Canva Sans"/>
                <a:ea typeface="Canva Sans"/>
                <a:cs typeface="Canva Sans"/>
                <a:sym typeface="Canva Sans"/>
              </a:rPr>
              <a:t> ( UPI 12 digit TID , NEFT no. , RTGS no. ) .</a:t>
            </a:r>
          </a:p>
          <a:p>
            <a:pPr algn="just">
              <a:lnSpc>
                <a:spcPts val="5369"/>
              </a:lnSpc>
            </a:pPr>
          </a:p>
          <a:p>
            <a:pPr algn="just">
              <a:lnSpc>
                <a:spcPts val="5369"/>
              </a:lnSpc>
            </a:pPr>
            <a:r>
              <a:rPr lang="en-US" sz="3835">
                <a:solidFill>
                  <a:srgbClr val="FFFFFF"/>
                </a:solidFill>
                <a:latin typeface="Canva Sans"/>
                <a:ea typeface="Canva Sans"/>
                <a:cs typeface="Canva Sans"/>
                <a:sym typeface="Canva Sans"/>
              </a:rPr>
              <a:t>       This software is equipped with </a:t>
            </a:r>
            <a:r>
              <a:rPr lang="en-US" sz="3835" b="true">
                <a:solidFill>
                  <a:srgbClr val="FFFFFF"/>
                </a:solidFill>
                <a:latin typeface="Canva Sans Bold"/>
                <a:ea typeface="Canva Sans Bold"/>
                <a:cs typeface="Canva Sans Bold"/>
                <a:sym typeface="Canva Sans Bold"/>
              </a:rPr>
              <a:t>one time use of reference number</a:t>
            </a:r>
            <a:r>
              <a:rPr lang="en-US" sz="3835">
                <a:solidFill>
                  <a:srgbClr val="FFFFFF"/>
                </a:solidFill>
                <a:latin typeface="Canva Sans"/>
                <a:ea typeface="Canva Sans"/>
                <a:cs typeface="Canva Sans"/>
                <a:sym typeface="Canva Sans"/>
              </a:rPr>
              <a:t> although we are uploading same account statement again and again , it will not used by anyone again .</a:t>
            </a:r>
          </a:p>
        </p:txBody>
      </p:sp>
      <p:grpSp>
        <p:nvGrpSpPr>
          <p:cNvPr name="Group 7" id="7"/>
          <p:cNvGrpSpPr/>
          <p:nvPr/>
        </p:nvGrpSpPr>
        <p:grpSpPr>
          <a:xfrm rot="0">
            <a:off x="392796" y="7210328"/>
            <a:ext cx="722855" cy="688972"/>
            <a:chOff x="0" y="0"/>
            <a:chExt cx="812800" cy="774700"/>
          </a:xfrm>
        </p:grpSpPr>
        <p:sp>
          <p:nvSpPr>
            <p:cNvPr name="Freeform 8" id="8"/>
            <p:cNvSpPr/>
            <p:nvPr/>
          </p:nvSpPr>
          <p:spPr>
            <a:xfrm flipH="false" flipV="false" rot="0">
              <a:off x="0" y="0"/>
              <a:ext cx="812800" cy="774700"/>
            </a:xfrm>
            <a:custGeom>
              <a:avLst/>
              <a:gdLst/>
              <a:ahLst/>
              <a:cxnLst/>
              <a:rect r="r" b="b" t="t" l="l"/>
              <a:pathLst>
                <a:path h="774700" w="812800">
                  <a:moveTo>
                    <a:pt x="406400" y="0"/>
                  </a:moveTo>
                  <a:lnTo>
                    <a:pt x="502338" y="295909"/>
                  </a:lnTo>
                  <a:lnTo>
                    <a:pt x="812800" y="295909"/>
                  </a:lnTo>
                  <a:lnTo>
                    <a:pt x="561631" y="478791"/>
                  </a:lnTo>
                  <a:lnTo>
                    <a:pt x="657569" y="774700"/>
                  </a:lnTo>
                  <a:lnTo>
                    <a:pt x="406400" y="591819"/>
                  </a:lnTo>
                  <a:lnTo>
                    <a:pt x="155231" y="774700"/>
                  </a:lnTo>
                  <a:lnTo>
                    <a:pt x="251169" y="478791"/>
                  </a:lnTo>
                  <a:lnTo>
                    <a:pt x="0" y="295909"/>
                  </a:lnTo>
                  <a:lnTo>
                    <a:pt x="310462" y="295909"/>
                  </a:lnTo>
                  <a:lnTo>
                    <a:pt x="406400" y="0"/>
                  </a:lnTo>
                  <a:close/>
                </a:path>
              </a:pathLst>
            </a:custGeom>
            <a:solidFill>
              <a:srgbClr val="FFDE59"/>
            </a:solidFill>
          </p:spPr>
        </p:sp>
        <p:sp>
          <p:nvSpPr>
            <p:cNvPr name="TextBox 9" id="9"/>
            <p:cNvSpPr txBox="true"/>
            <p:nvPr/>
          </p:nvSpPr>
          <p:spPr>
            <a:xfrm>
              <a:off x="228600" y="200025"/>
              <a:ext cx="355600" cy="409575"/>
            </a:xfrm>
            <a:prstGeom prst="rect">
              <a:avLst/>
            </a:prstGeom>
          </p:spPr>
          <p:txBody>
            <a:bodyPr anchor="ctr" rtlCol="false" tIns="50800" lIns="50800" bIns="50800" rIns="50800"/>
            <a:lstStyle/>
            <a:p>
              <a:pPr algn="ctr">
                <a:lnSpc>
                  <a:spcPts val="3674"/>
                </a:lnSpc>
              </a:pPr>
            </a:p>
          </p:txBody>
        </p:sp>
      </p:grpSp>
      <p:grpSp>
        <p:nvGrpSpPr>
          <p:cNvPr name="Group 10" id="10"/>
          <p:cNvGrpSpPr/>
          <p:nvPr/>
        </p:nvGrpSpPr>
        <p:grpSpPr>
          <a:xfrm rot="0">
            <a:off x="392796" y="3867586"/>
            <a:ext cx="722855" cy="688972"/>
            <a:chOff x="0" y="0"/>
            <a:chExt cx="812800" cy="774700"/>
          </a:xfrm>
        </p:grpSpPr>
        <p:sp>
          <p:nvSpPr>
            <p:cNvPr name="Freeform 11" id="11"/>
            <p:cNvSpPr/>
            <p:nvPr/>
          </p:nvSpPr>
          <p:spPr>
            <a:xfrm flipH="false" flipV="false" rot="0">
              <a:off x="0" y="0"/>
              <a:ext cx="812800" cy="774700"/>
            </a:xfrm>
            <a:custGeom>
              <a:avLst/>
              <a:gdLst/>
              <a:ahLst/>
              <a:cxnLst/>
              <a:rect r="r" b="b" t="t" l="l"/>
              <a:pathLst>
                <a:path h="774700" w="812800">
                  <a:moveTo>
                    <a:pt x="406400" y="0"/>
                  </a:moveTo>
                  <a:lnTo>
                    <a:pt x="502338" y="295909"/>
                  </a:lnTo>
                  <a:lnTo>
                    <a:pt x="812800" y="295909"/>
                  </a:lnTo>
                  <a:lnTo>
                    <a:pt x="561631" y="478791"/>
                  </a:lnTo>
                  <a:lnTo>
                    <a:pt x="657569" y="774700"/>
                  </a:lnTo>
                  <a:lnTo>
                    <a:pt x="406400" y="591819"/>
                  </a:lnTo>
                  <a:lnTo>
                    <a:pt x="155231" y="774700"/>
                  </a:lnTo>
                  <a:lnTo>
                    <a:pt x="251169" y="478791"/>
                  </a:lnTo>
                  <a:lnTo>
                    <a:pt x="0" y="295909"/>
                  </a:lnTo>
                  <a:lnTo>
                    <a:pt x="310462" y="295909"/>
                  </a:lnTo>
                  <a:lnTo>
                    <a:pt x="406400" y="0"/>
                  </a:lnTo>
                  <a:close/>
                </a:path>
              </a:pathLst>
            </a:custGeom>
            <a:solidFill>
              <a:srgbClr val="FFDE59"/>
            </a:solidFill>
          </p:spPr>
        </p:sp>
        <p:sp>
          <p:nvSpPr>
            <p:cNvPr name="TextBox 12" id="12"/>
            <p:cNvSpPr txBox="true"/>
            <p:nvPr/>
          </p:nvSpPr>
          <p:spPr>
            <a:xfrm>
              <a:off x="228600" y="200025"/>
              <a:ext cx="355600" cy="409575"/>
            </a:xfrm>
            <a:prstGeom prst="rect">
              <a:avLst/>
            </a:prstGeom>
          </p:spPr>
          <p:txBody>
            <a:bodyPr anchor="ctr" rtlCol="false" tIns="50800" lIns="50800" bIns="50800" rIns="50800"/>
            <a:lstStyle/>
            <a:p>
              <a:pPr algn="ctr">
                <a:lnSpc>
                  <a:spcPts val="3674"/>
                </a:lnSpc>
              </a:pPr>
            </a:p>
          </p:txBody>
        </p:sp>
      </p:grpSp>
      <p:grpSp>
        <p:nvGrpSpPr>
          <p:cNvPr name="Group 13" id="13"/>
          <p:cNvGrpSpPr/>
          <p:nvPr/>
        </p:nvGrpSpPr>
        <p:grpSpPr>
          <a:xfrm rot="0">
            <a:off x="392796" y="2015399"/>
            <a:ext cx="722855" cy="688972"/>
            <a:chOff x="0" y="0"/>
            <a:chExt cx="812800" cy="774700"/>
          </a:xfrm>
        </p:grpSpPr>
        <p:sp>
          <p:nvSpPr>
            <p:cNvPr name="Freeform 14" id="14"/>
            <p:cNvSpPr/>
            <p:nvPr/>
          </p:nvSpPr>
          <p:spPr>
            <a:xfrm flipH="false" flipV="false" rot="0">
              <a:off x="0" y="0"/>
              <a:ext cx="812800" cy="774700"/>
            </a:xfrm>
            <a:custGeom>
              <a:avLst/>
              <a:gdLst/>
              <a:ahLst/>
              <a:cxnLst/>
              <a:rect r="r" b="b" t="t" l="l"/>
              <a:pathLst>
                <a:path h="774700" w="812800">
                  <a:moveTo>
                    <a:pt x="406400" y="0"/>
                  </a:moveTo>
                  <a:lnTo>
                    <a:pt x="502338" y="295909"/>
                  </a:lnTo>
                  <a:lnTo>
                    <a:pt x="812800" y="295909"/>
                  </a:lnTo>
                  <a:lnTo>
                    <a:pt x="561631" y="478791"/>
                  </a:lnTo>
                  <a:lnTo>
                    <a:pt x="657569" y="774700"/>
                  </a:lnTo>
                  <a:lnTo>
                    <a:pt x="406400" y="591819"/>
                  </a:lnTo>
                  <a:lnTo>
                    <a:pt x="155231" y="774700"/>
                  </a:lnTo>
                  <a:lnTo>
                    <a:pt x="251169" y="478791"/>
                  </a:lnTo>
                  <a:lnTo>
                    <a:pt x="0" y="295909"/>
                  </a:lnTo>
                  <a:lnTo>
                    <a:pt x="310462" y="295909"/>
                  </a:lnTo>
                  <a:lnTo>
                    <a:pt x="406400" y="0"/>
                  </a:lnTo>
                  <a:close/>
                </a:path>
              </a:pathLst>
            </a:custGeom>
            <a:solidFill>
              <a:srgbClr val="FFDE59"/>
            </a:solidFill>
          </p:spPr>
        </p:sp>
        <p:sp>
          <p:nvSpPr>
            <p:cNvPr name="TextBox 15" id="15"/>
            <p:cNvSpPr txBox="true"/>
            <p:nvPr/>
          </p:nvSpPr>
          <p:spPr>
            <a:xfrm>
              <a:off x="228600" y="200025"/>
              <a:ext cx="355600" cy="409575"/>
            </a:xfrm>
            <a:prstGeom prst="rect">
              <a:avLst/>
            </a:prstGeom>
          </p:spPr>
          <p:txBody>
            <a:bodyPr anchor="ctr" rtlCol="false" tIns="50800" lIns="50800" bIns="50800" rIns="50800"/>
            <a:lstStyle/>
            <a:p>
              <a:pPr algn="ctr">
                <a:lnSpc>
                  <a:spcPts val="3674"/>
                </a:lnSpc>
              </a:pPr>
            </a:p>
          </p:txBody>
        </p:sp>
      </p:grpSp>
      <p:sp>
        <p:nvSpPr>
          <p:cNvPr name="TextBox 16" id="16"/>
          <p:cNvSpPr txBox="true"/>
          <p:nvPr/>
        </p:nvSpPr>
        <p:spPr>
          <a:xfrm rot="0">
            <a:off x="2119440" y="469852"/>
            <a:ext cx="12927524" cy="942805"/>
          </a:xfrm>
          <a:prstGeom prst="rect">
            <a:avLst/>
          </a:prstGeom>
        </p:spPr>
        <p:txBody>
          <a:bodyPr anchor="t" rtlCol="false" tIns="0" lIns="0" bIns="0" rIns="0">
            <a:spAutoFit/>
          </a:bodyPr>
          <a:lstStyle/>
          <a:p>
            <a:pPr algn="l">
              <a:lnSpc>
                <a:spcPts val="7359"/>
              </a:lnSpc>
            </a:pPr>
            <a:r>
              <a:rPr lang="en-US" b="true" sz="5256">
                <a:solidFill>
                  <a:srgbClr val="FFFFFF"/>
                </a:solidFill>
                <a:latin typeface="Poppins Bold"/>
                <a:ea typeface="Poppins Bold"/>
                <a:cs typeface="Poppins Bold"/>
                <a:sym typeface="Poppins Bold"/>
              </a:rPr>
              <a:t>-&gt; Student submission form :</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83416" r="0" b="-83416"/>
            </a:stretch>
          </a:blipFill>
        </p:spPr>
      </p:sp>
      <p:sp>
        <p:nvSpPr>
          <p:cNvPr name="Freeform 3" id="3"/>
          <p:cNvSpPr/>
          <p:nvPr/>
        </p:nvSpPr>
        <p:spPr>
          <a:xfrm flipH="false" flipV="false" rot="0">
            <a:off x="4239733" y="239233"/>
            <a:ext cx="9808535" cy="9808535"/>
          </a:xfrm>
          <a:custGeom>
            <a:avLst/>
            <a:gdLst/>
            <a:ahLst/>
            <a:cxnLst/>
            <a:rect r="r" b="b" t="t" l="l"/>
            <a:pathLst>
              <a:path h="9808535" w="9808535">
                <a:moveTo>
                  <a:pt x="0" y="0"/>
                </a:moveTo>
                <a:lnTo>
                  <a:pt x="9808534" y="0"/>
                </a:lnTo>
                <a:lnTo>
                  <a:pt x="9808534" y="9808534"/>
                </a:lnTo>
                <a:lnTo>
                  <a:pt x="0" y="9808534"/>
                </a:lnTo>
                <a:lnTo>
                  <a:pt x="0" y="0"/>
                </a:lnTo>
                <a:close/>
              </a:path>
            </a:pathLst>
          </a:custGeom>
          <a:blipFill>
            <a:blip r:embed="rId3">
              <a:alphaModFix amt="40000"/>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1338189">
            <a:off x="9296123" y="7600579"/>
            <a:ext cx="10971442" cy="3744046"/>
          </a:xfrm>
          <a:custGeom>
            <a:avLst/>
            <a:gdLst/>
            <a:ahLst/>
            <a:cxnLst/>
            <a:rect r="r" b="b" t="t" l="l"/>
            <a:pathLst>
              <a:path h="3744046" w="10971442">
                <a:moveTo>
                  <a:pt x="0" y="0"/>
                </a:moveTo>
                <a:lnTo>
                  <a:pt x="10971443" y="0"/>
                </a:lnTo>
                <a:lnTo>
                  <a:pt x="10971443" y="3744047"/>
                </a:lnTo>
                <a:lnTo>
                  <a:pt x="0" y="3744047"/>
                </a:lnTo>
                <a:lnTo>
                  <a:pt x="0" y="0"/>
                </a:lnTo>
                <a:close/>
              </a:path>
            </a:pathLst>
          </a:custGeom>
          <a:blipFill>
            <a:blip r:embed="rId5"/>
            <a:stretch>
              <a:fillRect l="0" t="0" r="0" b="0"/>
            </a:stretch>
          </a:blipFill>
        </p:spPr>
      </p:sp>
      <p:sp>
        <p:nvSpPr>
          <p:cNvPr name="Freeform 5" id="5"/>
          <p:cNvSpPr/>
          <p:nvPr/>
        </p:nvSpPr>
        <p:spPr>
          <a:xfrm flipH="false" flipV="false" rot="1133710">
            <a:off x="-1385559" y="-3531850"/>
            <a:ext cx="6020252" cy="6023259"/>
          </a:xfrm>
          <a:custGeom>
            <a:avLst/>
            <a:gdLst/>
            <a:ahLst/>
            <a:cxnLst/>
            <a:rect r="r" b="b" t="t" l="l"/>
            <a:pathLst>
              <a:path h="6023259" w="6020252">
                <a:moveTo>
                  <a:pt x="0" y="0"/>
                </a:moveTo>
                <a:lnTo>
                  <a:pt x="6020252" y="0"/>
                </a:lnTo>
                <a:lnTo>
                  <a:pt x="6020252" y="6023258"/>
                </a:lnTo>
                <a:lnTo>
                  <a:pt x="0" y="6023258"/>
                </a:lnTo>
                <a:lnTo>
                  <a:pt x="0" y="0"/>
                </a:lnTo>
                <a:close/>
              </a:path>
            </a:pathLst>
          </a:custGeom>
          <a:blipFill>
            <a:blip r:embed="rId6"/>
            <a:stretch>
              <a:fillRect l="0" t="0" r="0" b="0"/>
            </a:stretch>
          </a:blipFill>
        </p:spPr>
      </p:sp>
      <p:grpSp>
        <p:nvGrpSpPr>
          <p:cNvPr name="Group 6" id="6"/>
          <p:cNvGrpSpPr/>
          <p:nvPr/>
        </p:nvGrpSpPr>
        <p:grpSpPr>
          <a:xfrm rot="0">
            <a:off x="632666" y="3114169"/>
            <a:ext cx="17072137" cy="6651866"/>
            <a:chOff x="0" y="0"/>
            <a:chExt cx="3378450" cy="1316355"/>
          </a:xfrm>
        </p:grpSpPr>
        <p:sp>
          <p:nvSpPr>
            <p:cNvPr name="Freeform 7" id="7"/>
            <p:cNvSpPr/>
            <p:nvPr/>
          </p:nvSpPr>
          <p:spPr>
            <a:xfrm flipH="false" flipV="false" rot="0">
              <a:off x="0" y="0"/>
              <a:ext cx="3378450" cy="1316355"/>
            </a:xfrm>
            <a:custGeom>
              <a:avLst/>
              <a:gdLst/>
              <a:ahLst/>
              <a:cxnLst/>
              <a:rect r="r" b="b" t="t" l="l"/>
              <a:pathLst>
                <a:path h="1316355" w="3378450">
                  <a:moveTo>
                    <a:pt x="0" y="0"/>
                  </a:moveTo>
                  <a:lnTo>
                    <a:pt x="3378450" y="0"/>
                  </a:lnTo>
                  <a:lnTo>
                    <a:pt x="3378450" y="1316355"/>
                  </a:lnTo>
                  <a:lnTo>
                    <a:pt x="0" y="1316355"/>
                  </a:lnTo>
                  <a:close/>
                </a:path>
              </a:pathLst>
            </a:custGeom>
            <a:blipFill>
              <a:blip r:embed="rId7"/>
              <a:stretch>
                <a:fillRect l="0" t="-9671" r="0" b="-9671"/>
              </a:stretch>
            </a:blipFill>
          </p:spPr>
        </p:sp>
      </p:grpSp>
      <p:sp>
        <p:nvSpPr>
          <p:cNvPr name="TextBox 8" id="8"/>
          <p:cNvSpPr txBox="true"/>
          <p:nvPr/>
        </p:nvSpPr>
        <p:spPr>
          <a:xfrm rot="0">
            <a:off x="2119440" y="488902"/>
            <a:ext cx="12927524" cy="2273076"/>
          </a:xfrm>
          <a:prstGeom prst="rect">
            <a:avLst/>
          </a:prstGeom>
        </p:spPr>
        <p:txBody>
          <a:bodyPr anchor="t" rtlCol="false" tIns="0" lIns="0" bIns="0" rIns="0">
            <a:spAutoFit/>
          </a:bodyPr>
          <a:lstStyle/>
          <a:p>
            <a:pPr algn="l">
              <a:lnSpc>
                <a:spcPts val="5959"/>
              </a:lnSpc>
            </a:pPr>
            <a:r>
              <a:rPr lang="en-US" sz="4256">
                <a:solidFill>
                  <a:srgbClr val="FFFFFF"/>
                </a:solidFill>
                <a:latin typeface="Poppins"/>
                <a:ea typeface="Poppins"/>
                <a:cs typeface="Poppins"/>
                <a:sym typeface="Poppins"/>
              </a:rPr>
              <a:t>-&gt; On the spot Info to student regarding their submission whether their dues are cleared or now how many are pending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DAGdkHaTtMQ</dc:identifier>
  <dcterms:modified xsi:type="dcterms:W3CDTF">2011-08-01T06:04:30Z</dcterms:modified>
  <cp:revision>1</cp:revision>
  <dc:title>NIRAKULA TECHNOLGIES Company</dc:title>
</cp:coreProperties>
</file>